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73" r:id="rId3"/>
  </p:sldMasterIdLst>
  <p:notesMasterIdLst>
    <p:notesMasterId r:id="rId13"/>
  </p:notesMasterIdLst>
  <p:sldIdLst>
    <p:sldId id="256" r:id="rId4"/>
    <p:sldId id="268" r:id="rId5"/>
    <p:sldId id="258" r:id="rId6"/>
    <p:sldId id="259" r:id="rId7"/>
    <p:sldId id="269" r:id="rId8"/>
    <p:sldId id="270" r:id="rId9"/>
    <p:sldId id="271" r:id="rId10"/>
    <p:sldId id="262" r:id="rId11"/>
    <p:sldId id="267" r:id="rId12"/>
  </p:sldIdLst>
  <p:sldSz cx="10080625" cy="7559675"/>
  <p:notesSz cx="7559675" cy="10691813"/>
  <p:defaultTextStyle>
    <a:defPPr>
      <a:defRPr lang="en-GB"/>
    </a:defPPr>
    <a:lvl1pPr algn="l" defTabSz="44917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rgbClr val="000000"/>
        </a:solidFill>
        <a:latin typeface="Arial" charset="0"/>
        <a:ea typeface="MS Gothic" charset="-128"/>
        <a:cs typeface="+mn-cs"/>
      </a:defRPr>
    </a:lvl1pPr>
    <a:lvl2pPr marL="742796" indent="-285692" algn="l" defTabSz="44917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rgbClr val="000000"/>
        </a:solidFill>
        <a:latin typeface="Arial" charset="0"/>
        <a:ea typeface="MS Gothic" charset="-128"/>
        <a:cs typeface="+mn-cs"/>
      </a:defRPr>
    </a:lvl2pPr>
    <a:lvl3pPr marL="1142762" indent="-228552" algn="l" defTabSz="44917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rgbClr val="000000"/>
        </a:solidFill>
        <a:latin typeface="Arial" charset="0"/>
        <a:ea typeface="MS Gothic" charset="-128"/>
        <a:cs typeface="+mn-cs"/>
      </a:defRPr>
    </a:lvl3pPr>
    <a:lvl4pPr marL="1599868" indent="-228552" algn="l" defTabSz="44917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rgbClr val="000000"/>
        </a:solidFill>
        <a:latin typeface="Arial" charset="0"/>
        <a:ea typeface="MS Gothic" charset="-128"/>
        <a:cs typeface="+mn-cs"/>
      </a:defRPr>
    </a:lvl4pPr>
    <a:lvl5pPr marL="2056973" indent="-228552" algn="l" defTabSz="44917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rgbClr val="000000"/>
        </a:solidFill>
        <a:latin typeface="Arial" charset="0"/>
        <a:ea typeface="MS Gothic" charset="-128"/>
        <a:cs typeface="+mn-cs"/>
      </a:defRPr>
    </a:lvl5pPr>
    <a:lvl6pPr marL="2285526" algn="l" defTabSz="914210" rtl="0" eaLnBrk="1" latinLnBrk="0" hangingPunct="1">
      <a:defRPr kern="1200">
        <a:solidFill>
          <a:srgbClr val="000000"/>
        </a:solidFill>
        <a:latin typeface="Arial" charset="0"/>
        <a:ea typeface="MS Gothic" charset="-128"/>
        <a:cs typeface="+mn-cs"/>
      </a:defRPr>
    </a:lvl6pPr>
    <a:lvl7pPr marL="2742632" algn="l" defTabSz="914210" rtl="0" eaLnBrk="1" latinLnBrk="0" hangingPunct="1">
      <a:defRPr kern="1200">
        <a:solidFill>
          <a:srgbClr val="000000"/>
        </a:solidFill>
        <a:latin typeface="Arial" charset="0"/>
        <a:ea typeface="MS Gothic" charset="-128"/>
        <a:cs typeface="+mn-cs"/>
      </a:defRPr>
    </a:lvl7pPr>
    <a:lvl8pPr marL="3199737" algn="l" defTabSz="914210" rtl="0" eaLnBrk="1" latinLnBrk="0" hangingPunct="1">
      <a:defRPr kern="1200">
        <a:solidFill>
          <a:srgbClr val="000000"/>
        </a:solidFill>
        <a:latin typeface="Arial" charset="0"/>
        <a:ea typeface="MS Gothic" charset="-128"/>
        <a:cs typeface="+mn-cs"/>
      </a:defRPr>
    </a:lvl8pPr>
    <a:lvl9pPr marL="3656842" algn="l" defTabSz="914210" rtl="0" eaLnBrk="1" latinLnBrk="0" hangingPunct="1">
      <a:defRPr kern="1200">
        <a:solidFill>
          <a:srgbClr val="000000"/>
        </a:solidFill>
        <a:latin typeface="Arial" charset="0"/>
        <a:ea typeface="MS Gothic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CF88C"/>
    <a:srgbClr val="DDFEC6"/>
    <a:srgbClr val="CAF955"/>
    <a:srgbClr val="D7F292"/>
    <a:srgbClr val="2222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098" y="84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 sz="1400"/>
            </a:lvl1pPr>
          </a:lstStyle>
          <a:p>
            <a:endParaRPr lang="ru-RU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400"/>
            </a:lvl1pPr>
          </a:lstStyle>
          <a:p>
            <a:endParaRPr 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 sz="1400"/>
            </a:lvl1pPr>
          </a:lstStyle>
          <a:p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400"/>
            </a:lvl1pPr>
          </a:lstStyle>
          <a:p>
            <a:fld id="{8A2EC60A-AF50-45C2-851B-F2315708628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205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17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96" indent="-285692" algn="l" defTabSz="44917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762" indent="-228552" algn="l" defTabSz="44917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868" indent="-228552" algn="l" defTabSz="44917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973" indent="-228552" algn="l" defTabSz="44917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526" algn="l" defTabSz="9142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632" algn="l" defTabSz="9142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37" algn="l" defTabSz="9142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842" algn="l" defTabSz="9142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527CF08-3046-4329-90C2-E931823119E4}" type="slidenum">
              <a:rPr lang="ru-RU"/>
              <a:pPr/>
              <a:t>1</a:t>
            </a:fld>
            <a:endParaRPr lang="ru-RU"/>
          </a:p>
        </p:txBody>
      </p:sp>
      <p:sp>
        <p:nvSpPr>
          <p:cNvPr id="163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0584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8A2EC60A-AF50-45C2-851B-F23157086285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5779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24211C2-D211-47B1-8A8C-1FCCD31E8E48}" type="slidenum">
              <a:rPr lang="ru-RU"/>
              <a:pPr/>
              <a:t>3</a:t>
            </a:fld>
            <a:endParaRPr lang="ru-RU"/>
          </a:p>
        </p:txBody>
      </p:sp>
      <p:sp>
        <p:nvSpPr>
          <p:cNvPr id="184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1633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8ABCCFF-7789-4AB5-B8A8-E36C0C2D6E22}" type="slidenum">
              <a:rPr lang="ru-RU"/>
              <a:pPr/>
              <a:t>4</a:t>
            </a:fld>
            <a:endParaRPr lang="ru-RU"/>
          </a:p>
        </p:txBody>
      </p:sp>
      <p:sp>
        <p:nvSpPr>
          <p:cNvPr id="194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94808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0A9B361-7838-4121-9787-73558D5CD019}" type="slidenum">
              <a:rPr lang="ru-RU"/>
              <a:pPr/>
              <a:t>8</a:t>
            </a:fld>
            <a:endParaRPr lang="ru-RU"/>
          </a:p>
        </p:txBody>
      </p:sp>
      <p:sp>
        <p:nvSpPr>
          <p:cNvPr id="225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9672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D2B9C93-48AA-494C-9412-2CA924BC2959}" type="slidenum">
              <a:rPr lang="ru-RU"/>
              <a:pPr/>
              <a:t>9</a:t>
            </a:fld>
            <a:endParaRPr lang="ru-RU"/>
          </a:p>
        </p:txBody>
      </p:sp>
      <p:sp>
        <p:nvSpPr>
          <p:cNvPr id="276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249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8" cy="1931987"/>
          </a:xfrm>
          <a:prstGeom prst="rect">
            <a:avLst/>
          </a:prstGeom>
        </p:spPr>
        <p:txBody>
          <a:bodyPr lIns="91420" tIns="45711" rIns="91420" bIns="45711"/>
          <a:lstStyle>
            <a:lvl1pPr marL="0" indent="0" algn="ctr">
              <a:buNone/>
              <a:defRPr/>
            </a:lvl1pPr>
            <a:lvl2pPr marL="457105" indent="0" algn="ctr">
              <a:buNone/>
              <a:defRPr/>
            </a:lvl2pPr>
            <a:lvl3pPr marL="914210" indent="0" algn="ctr">
              <a:buNone/>
              <a:defRPr/>
            </a:lvl3pPr>
            <a:lvl4pPr marL="1371315" indent="0" algn="ctr">
              <a:buNone/>
              <a:defRPr/>
            </a:lvl4pPr>
            <a:lvl5pPr marL="1828420" indent="0" algn="ctr">
              <a:buNone/>
              <a:defRPr/>
            </a:lvl5pPr>
            <a:lvl6pPr marL="2285526" indent="0" algn="ctr">
              <a:buNone/>
              <a:defRPr/>
            </a:lvl6pPr>
            <a:lvl7pPr marL="2742632" indent="0" algn="ctr">
              <a:buNone/>
              <a:defRPr/>
            </a:lvl7pPr>
            <a:lvl8pPr marL="3199737" indent="0" algn="ctr">
              <a:buNone/>
              <a:defRPr/>
            </a:lvl8pPr>
            <a:lvl9pPr marL="3656842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3115EC1-1261-4D0A-8ACE-CC871DC6D4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8370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4827" y="1763713"/>
            <a:ext cx="9072563" cy="4989512"/>
          </a:xfrm>
          <a:prstGeom prst="rect">
            <a:avLst/>
          </a:prstGeom>
        </p:spPr>
        <p:txBody>
          <a:bodyPr lIns="91420" tIns="45711" rIns="91420" bIns="45711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EB69DBD-F67D-4CB8-9BEC-41D0AA76AD6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94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2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  <a:prstGeom prst="rect">
            <a:avLst/>
          </a:prstGeom>
        </p:spPr>
        <p:txBody>
          <a:bodyPr lIns="91420" tIns="45711" rIns="91420" bIns="45711" anchor="b"/>
          <a:lstStyle>
            <a:lvl1pPr marL="0" indent="0">
              <a:buNone/>
              <a:defRPr sz="2000"/>
            </a:lvl1pPr>
            <a:lvl2pPr marL="457105" indent="0">
              <a:buNone/>
              <a:defRPr sz="1800"/>
            </a:lvl2pPr>
            <a:lvl3pPr marL="914210" indent="0">
              <a:buNone/>
              <a:defRPr sz="1700"/>
            </a:lvl3pPr>
            <a:lvl4pPr marL="1371315" indent="0">
              <a:buNone/>
              <a:defRPr sz="1400"/>
            </a:lvl4pPr>
            <a:lvl5pPr marL="1828420" indent="0">
              <a:buNone/>
              <a:defRPr sz="1400"/>
            </a:lvl5pPr>
            <a:lvl6pPr marL="2285526" indent="0">
              <a:buNone/>
              <a:defRPr sz="1400"/>
            </a:lvl6pPr>
            <a:lvl7pPr marL="2742632" indent="0">
              <a:buNone/>
              <a:defRPr sz="1400"/>
            </a:lvl7pPr>
            <a:lvl8pPr marL="3199737" indent="0">
              <a:buNone/>
              <a:defRPr sz="1400"/>
            </a:lvl8pPr>
            <a:lvl9pPr marL="3656842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E721E16-818B-4F8A-9029-A023ED68979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657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4825" y="1763713"/>
            <a:ext cx="4459288" cy="4989512"/>
          </a:xfrm>
          <a:prstGeom prst="rect">
            <a:avLst/>
          </a:prstGeom>
        </p:spPr>
        <p:txBody>
          <a:bodyPr lIns="91420" tIns="45711" rIns="91420" bIns="45711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16515" y="1763713"/>
            <a:ext cx="4460875" cy="4989512"/>
          </a:xfrm>
          <a:prstGeom prst="rect">
            <a:avLst/>
          </a:prstGeom>
        </p:spPr>
        <p:txBody>
          <a:bodyPr lIns="91420" tIns="45711" rIns="91420" bIns="45711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E428C2D-CAA2-42F1-9D37-4A6CFDC65A1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077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7" y="303215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  <a:prstGeom prst="rect">
            <a:avLst/>
          </a:prstGeom>
        </p:spPr>
        <p:txBody>
          <a:bodyPr lIns="91420" tIns="45711" rIns="91420" bIns="45711" anchor="b"/>
          <a:lstStyle>
            <a:lvl1pPr marL="0" indent="0">
              <a:buNone/>
              <a:defRPr sz="2400" b="1"/>
            </a:lvl1pPr>
            <a:lvl2pPr marL="457105" indent="0">
              <a:buNone/>
              <a:defRPr sz="2000" b="1"/>
            </a:lvl2pPr>
            <a:lvl3pPr marL="914210" indent="0">
              <a:buNone/>
              <a:defRPr sz="1800" b="1"/>
            </a:lvl3pPr>
            <a:lvl4pPr marL="1371315" indent="0">
              <a:buNone/>
              <a:defRPr sz="1700" b="1"/>
            </a:lvl4pPr>
            <a:lvl5pPr marL="1828420" indent="0">
              <a:buNone/>
              <a:defRPr sz="1700" b="1"/>
            </a:lvl5pPr>
            <a:lvl6pPr marL="2285526" indent="0">
              <a:buNone/>
              <a:defRPr sz="1700" b="1"/>
            </a:lvl6pPr>
            <a:lvl7pPr marL="2742632" indent="0">
              <a:buNone/>
              <a:defRPr sz="1700" b="1"/>
            </a:lvl7pPr>
            <a:lvl8pPr marL="3199737" indent="0">
              <a:buNone/>
              <a:defRPr sz="1700" b="1"/>
            </a:lvl8pPr>
            <a:lvl9pPr marL="3656842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  <a:prstGeom prst="rect">
            <a:avLst/>
          </a:prstGeom>
        </p:spPr>
        <p:txBody>
          <a:bodyPr lIns="91420" tIns="45711" rIns="91420" bIns="45711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7" y="1692275"/>
            <a:ext cx="4456113" cy="704850"/>
          </a:xfrm>
          <a:prstGeom prst="rect">
            <a:avLst/>
          </a:prstGeom>
        </p:spPr>
        <p:txBody>
          <a:bodyPr lIns="91420" tIns="45711" rIns="91420" bIns="45711" anchor="b"/>
          <a:lstStyle>
            <a:lvl1pPr marL="0" indent="0">
              <a:buNone/>
              <a:defRPr sz="2400" b="1"/>
            </a:lvl1pPr>
            <a:lvl2pPr marL="457105" indent="0">
              <a:buNone/>
              <a:defRPr sz="2000" b="1"/>
            </a:lvl2pPr>
            <a:lvl3pPr marL="914210" indent="0">
              <a:buNone/>
              <a:defRPr sz="1800" b="1"/>
            </a:lvl3pPr>
            <a:lvl4pPr marL="1371315" indent="0">
              <a:buNone/>
              <a:defRPr sz="1700" b="1"/>
            </a:lvl4pPr>
            <a:lvl5pPr marL="1828420" indent="0">
              <a:buNone/>
              <a:defRPr sz="1700" b="1"/>
            </a:lvl5pPr>
            <a:lvl6pPr marL="2285526" indent="0">
              <a:buNone/>
              <a:defRPr sz="1700" b="1"/>
            </a:lvl6pPr>
            <a:lvl7pPr marL="2742632" indent="0">
              <a:buNone/>
              <a:defRPr sz="1700" b="1"/>
            </a:lvl7pPr>
            <a:lvl8pPr marL="3199737" indent="0">
              <a:buNone/>
              <a:defRPr sz="1700" b="1"/>
            </a:lvl8pPr>
            <a:lvl9pPr marL="3656842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21277" y="2397125"/>
            <a:ext cx="4456113" cy="4356100"/>
          </a:xfrm>
          <a:prstGeom prst="rect">
            <a:avLst/>
          </a:prstGeom>
        </p:spPr>
        <p:txBody>
          <a:bodyPr lIns="91420" tIns="45711" rIns="91420" bIns="45711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92F2A1C-D7E9-4B97-A5B7-2B3267C3F57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618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11977D0-CC3A-4FA9-9C85-E4AF1DE121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017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4D2A66D-5A5A-4FAE-97A7-78CE9FEDA24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227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1765" y="301627"/>
            <a:ext cx="5635625" cy="6451599"/>
          </a:xfrm>
          <a:prstGeom prst="rect">
            <a:avLst/>
          </a:prstGeom>
        </p:spPr>
        <p:txBody>
          <a:bodyPr lIns="91420" tIns="45711" rIns="91420" bIns="4571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2"/>
            <a:ext cx="3316288" cy="5172075"/>
          </a:xfrm>
          <a:prstGeom prst="rect">
            <a:avLst/>
          </a:prstGeom>
        </p:spPr>
        <p:txBody>
          <a:bodyPr lIns="91420" tIns="45711" rIns="91420" bIns="45711"/>
          <a:lstStyle>
            <a:lvl1pPr marL="0" indent="0">
              <a:buNone/>
              <a:defRPr sz="1400"/>
            </a:lvl1pPr>
            <a:lvl2pPr marL="457105" indent="0">
              <a:buNone/>
              <a:defRPr sz="1200"/>
            </a:lvl2pPr>
            <a:lvl3pPr marL="914210" indent="0">
              <a:buNone/>
              <a:defRPr sz="1000"/>
            </a:lvl3pPr>
            <a:lvl4pPr marL="1371315" indent="0">
              <a:buNone/>
              <a:defRPr sz="900"/>
            </a:lvl4pPr>
            <a:lvl5pPr marL="1828420" indent="0">
              <a:buNone/>
              <a:defRPr sz="900"/>
            </a:lvl5pPr>
            <a:lvl6pPr marL="2285526" indent="0">
              <a:buNone/>
              <a:defRPr sz="900"/>
            </a:lvl6pPr>
            <a:lvl7pPr marL="2742632" indent="0">
              <a:buNone/>
              <a:defRPr sz="900"/>
            </a:lvl7pPr>
            <a:lvl8pPr marL="3199737" indent="0">
              <a:buNone/>
              <a:defRPr sz="900"/>
            </a:lvl8pPr>
            <a:lvl9pPr marL="3656842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CF2D27E-798A-4B47-AAE5-67B81827CC6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267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40" y="5291140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40" y="674688"/>
            <a:ext cx="6048375" cy="4537075"/>
          </a:xfrm>
          <a:prstGeom prst="rect">
            <a:avLst/>
          </a:prstGeom>
        </p:spPr>
        <p:txBody>
          <a:bodyPr lIns="91420" tIns="45711" rIns="91420" bIns="45711"/>
          <a:lstStyle>
            <a:lvl1pPr marL="0" indent="0">
              <a:buNone/>
              <a:defRPr sz="3200"/>
            </a:lvl1pPr>
            <a:lvl2pPr marL="457105" indent="0">
              <a:buNone/>
              <a:defRPr sz="2800"/>
            </a:lvl2pPr>
            <a:lvl3pPr marL="914210" indent="0">
              <a:buNone/>
              <a:defRPr sz="2400"/>
            </a:lvl3pPr>
            <a:lvl4pPr marL="1371315" indent="0">
              <a:buNone/>
              <a:defRPr sz="2000"/>
            </a:lvl4pPr>
            <a:lvl5pPr marL="1828420" indent="0">
              <a:buNone/>
              <a:defRPr sz="2000"/>
            </a:lvl5pPr>
            <a:lvl6pPr marL="2285526" indent="0">
              <a:buNone/>
              <a:defRPr sz="2000"/>
            </a:lvl6pPr>
            <a:lvl7pPr marL="2742632" indent="0">
              <a:buNone/>
              <a:defRPr sz="2000"/>
            </a:lvl7pPr>
            <a:lvl8pPr marL="3199737" indent="0">
              <a:buNone/>
              <a:defRPr sz="2000"/>
            </a:lvl8pPr>
            <a:lvl9pPr marL="3656842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40" y="5916613"/>
            <a:ext cx="6048375" cy="887412"/>
          </a:xfrm>
          <a:prstGeom prst="rect">
            <a:avLst/>
          </a:prstGeom>
        </p:spPr>
        <p:txBody>
          <a:bodyPr lIns="91420" tIns="45711" rIns="91420" bIns="45711"/>
          <a:lstStyle>
            <a:lvl1pPr marL="0" indent="0">
              <a:buNone/>
              <a:defRPr sz="1400"/>
            </a:lvl1pPr>
            <a:lvl2pPr marL="457105" indent="0">
              <a:buNone/>
              <a:defRPr sz="1200"/>
            </a:lvl2pPr>
            <a:lvl3pPr marL="914210" indent="0">
              <a:buNone/>
              <a:defRPr sz="1000"/>
            </a:lvl3pPr>
            <a:lvl4pPr marL="1371315" indent="0">
              <a:buNone/>
              <a:defRPr sz="900"/>
            </a:lvl4pPr>
            <a:lvl5pPr marL="1828420" indent="0">
              <a:buNone/>
              <a:defRPr sz="900"/>
            </a:lvl5pPr>
            <a:lvl6pPr marL="2285526" indent="0">
              <a:buNone/>
              <a:defRPr sz="900"/>
            </a:lvl6pPr>
            <a:lvl7pPr marL="2742632" indent="0">
              <a:buNone/>
              <a:defRPr sz="900"/>
            </a:lvl7pPr>
            <a:lvl8pPr marL="3199737" indent="0">
              <a:buNone/>
              <a:defRPr sz="900"/>
            </a:lvl8pPr>
            <a:lvl9pPr marL="3656842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F1399D7-173E-4C98-A9BF-A122B649FEB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778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4827" y="1763713"/>
            <a:ext cx="9072563" cy="4989512"/>
          </a:xfrm>
          <a:prstGeom prst="rect">
            <a:avLst/>
          </a:prstGeom>
        </p:spPr>
        <p:txBody>
          <a:bodyPr vert="eaVert" lIns="91420" tIns="45711" rIns="91420" bIns="45711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55478EA-DD5A-456A-B072-0FEB8A513AD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55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0438" y="1763713"/>
            <a:ext cx="2266950" cy="49895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4827" y="1763713"/>
            <a:ext cx="6653213" cy="4989512"/>
          </a:xfrm>
          <a:prstGeom prst="rect">
            <a:avLst/>
          </a:prstGeom>
        </p:spPr>
        <p:txBody>
          <a:bodyPr vert="eaVert" lIns="91420" tIns="45711" rIns="91420" bIns="45711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C8661F6-D655-472B-8E00-66D8D717D44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41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7712" y="2022475"/>
            <a:ext cx="8583613" cy="16160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>
          <a:xfrm>
            <a:off x="503240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4050" cy="51911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>
          <a:xfrm>
            <a:off x="7227890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fld id="{AF73751D-C34E-44EB-859D-381B0D4B309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124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8" cy="1931987"/>
          </a:xfrm>
        </p:spPr>
        <p:txBody>
          <a:bodyPr/>
          <a:lstStyle>
            <a:lvl1pPr marL="0" indent="0" algn="ctr">
              <a:buNone/>
              <a:defRPr/>
            </a:lvl1pPr>
            <a:lvl2pPr marL="457105" indent="0" algn="ctr">
              <a:buNone/>
              <a:defRPr/>
            </a:lvl2pPr>
            <a:lvl3pPr marL="914210" indent="0" algn="ctr">
              <a:buNone/>
              <a:defRPr/>
            </a:lvl3pPr>
            <a:lvl4pPr marL="1371315" indent="0" algn="ctr">
              <a:buNone/>
              <a:defRPr/>
            </a:lvl4pPr>
            <a:lvl5pPr marL="1828420" indent="0" algn="ctr">
              <a:buNone/>
              <a:defRPr/>
            </a:lvl5pPr>
            <a:lvl6pPr marL="2285526" indent="0" algn="ctr">
              <a:buNone/>
              <a:defRPr/>
            </a:lvl6pPr>
            <a:lvl7pPr marL="2742632" indent="0" algn="ctr">
              <a:buNone/>
              <a:defRPr/>
            </a:lvl7pPr>
            <a:lvl8pPr marL="3199737" indent="0" algn="ctr">
              <a:buNone/>
              <a:defRPr/>
            </a:lvl8pPr>
            <a:lvl9pPr marL="3656842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3110EB0-AB0B-42FA-92AF-A54622DF70C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8222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639C6F1-169D-4011-97A7-53479BE047E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6185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2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05" indent="0">
              <a:buNone/>
              <a:defRPr sz="1800"/>
            </a:lvl2pPr>
            <a:lvl3pPr marL="914210" indent="0">
              <a:buNone/>
              <a:defRPr sz="1700"/>
            </a:lvl3pPr>
            <a:lvl4pPr marL="1371315" indent="0">
              <a:buNone/>
              <a:defRPr sz="1400"/>
            </a:lvl4pPr>
            <a:lvl5pPr marL="1828420" indent="0">
              <a:buNone/>
              <a:defRPr sz="1400"/>
            </a:lvl5pPr>
            <a:lvl6pPr marL="2285526" indent="0">
              <a:buNone/>
              <a:defRPr sz="1400"/>
            </a:lvl6pPr>
            <a:lvl7pPr marL="2742632" indent="0">
              <a:buNone/>
              <a:defRPr sz="1400"/>
            </a:lvl7pPr>
            <a:lvl8pPr marL="3199737" indent="0">
              <a:buNone/>
              <a:defRPr sz="1400"/>
            </a:lvl8pPr>
            <a:lvl9pPr marL="3656842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480BD40-09DE-4C2C-AC21-F945705BD92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10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3238" y="1768477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13338" y="1768477"/>
            <a:ext cx="4459288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EE52A77-3526-4E63-B8CA-98B726E0A8A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608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7" y="303215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5" indent="0">
              <a:buNone/>
              <a:defRPr sz="2000" b="1"/>
            </a:lvl2pPr>
            <a:lvl3pPr marL="914210" indent="0">
              <a:buNone/>
              <a:defRPr sz="1800" b="1"/>
            </a:lvl3pPr>
            <a:lvl4pPr marL="1371315" indent="0">
              <a:buNone/>
              <a:defRPr sz="1700" b="1"/>
            </a:lvl4pPr>
            <a:lvl5pPr marL="1828420" indent="0">
              <a:buNone/>
              <a:defRPr sz="1700" b="1"/>
            </a:lvl5pPr>
            <a:lvl6pPr marL="2285526" indent="0">
              <a:buNone/>
              <a:defRPr sz="1700" b="1"/>
            </a:lvl6pPr>
            <a:lvl7pPr marL="2742632" indent="0">
              <a:buNone/>
              <a:defRPr sz="1700" b="1"/>
            </a:lvl7pPr>
            <a:lvl8pPr marL="3199737" indent="0">
              <a:buNone/>
              <a:defRPr sz="1700" b="1"/>
            </a:lvl8pPr>
            <a:lvl9pPr marL="3656842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7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5" indent="0">
              <a:buNone/>
              <a:defRPr sz="2000" b="1"/>
            </a:lvl2pPr>
            <a:lvl3pPr marL="914210" indent="0">
              <a:buNone/>
              <a:defRPr sz="1800" b="1"/>
            </a:lvl3pPr>
            <a:lvl4pPr marL="1371315" indent="0">
              <a:buNone/>
              <a:defRPr sz="1700" b="1"/>
            </a:lvl4pPr>
            <a:lvl5pPr marL="1828420" indent="0">
              <a:buNone/>
              <a:defRPr sz="1700" b="1"/>
            </a:lvl5pPr>
            <a:lvl6pPr marL="2285526" indent="0">
              <a:buNone/>
              <a:defRPr sz="1700" b="1"/>
            </a:lvl6pPr>
            <a:lvl7pPr marL="2742632" indent="0">
              <a:buNone/>
              <a:defRPr sz="1700" b="1"/>
            </a:lvl7pPr>
            <a:lvl8pPr marL="3199737" indent="0">
              <a:buNone/>
              <a:defRPr sz="1700" b="1"/>
            </a:lvl8pPr>
            <a:lvl9pPr marL="3656842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21277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A8A0C5C-77CA-4BB5-BD4A-33EBCB3FD7B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590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FBA5C0D-6572-4BF4-A74E-9CCC13BFEB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599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438191E-8BA6-4A5A-9194-1461079822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4945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1765" y="301627"/>
            <a:ext cx="5635625" cy="645159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2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105" indent="0">
              <a:buNone/>
              <a:defRPr sz="1200"/>
            </a:lvl2pPr>
            <a:lvl3pPr marL="914210" indent="0">
              <a:buNone/>
              <a:defRPr sz="1000"/>
            </a:lvl3pPr>
            <a:lvl4pPr marL="1371315" indent="0">
              <a:buNone/>
              <a:defRPr sz="900"/>
            </a:lvl4pPr>
            <a:lvl5pPr marL="1828420" indent="0">
              <a:buNone/>
              <a:defRPr sz="900"/>
            </a:lvl5pPr>
            <a:lvl6pPr marL="2285526" indent="0">
              <a:buNone/>
              <a:defRPr sz="900"/>
            </a:lvl6pPr>
            <a:lvl7pPr marL="2742632" indent="0">
              <a:buNone/>
              <a:defRPr sz="900"/>
            </a:lvl7pPr>
            <a:lvl8pPr marL="3199737" indent="0">
              <a:buNone/>
              <a:defRPr sz="900"/>
            </a:lvl8pPr>
            <a:lvl9pPr marL="3656842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E2F095C-CCE4-4913-938C-FB9F38BBE27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582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40" y="5291140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40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105" indent="0">
              <a:buNone/>
              <a:defRPr sz="2800"/>
            </a:lvl2pPr>
            <a:lvl3pPr marL="914210" indent="0">
              <a:buNone/>
              <a:defRPr sz="2400"/>
            </a:lvl3pPr>
            <a:lvl4pPr marL="1371315" indent="0">
              <a:buNone/>
              <a:defRPr sz="2000"/>
            </a:lvl4pPr>
            <a:lvl5pPr marL="1828420" indent="0">
              <a:buNone/>
              <a:defRPr sz="2000"/>
            </a:lvl5pPr>
            <a:lvl6pPr marL="2285526" indent="0">
              <a:buNone/>
              <a:defRPr sz="2000"/>
            </a:lvl6pPr>
            <a:lvl7pPr marL="2742632" indent="0">
              <a:buNone/>
              <a:defRPr sz="2000"/>
            </a:lvl7pPr>
            <a:lvl8pPr marL="3199737" indent="0">
              <a:buNone/>
              <a:defRPr sz="2000"/>
            </a:lvl8pPr>
            <a:lvl9pPr marL="3656842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40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105" indent="0">
              <a:buNone/>
              <a:defRPr sz="1200"/>
            </a:lvl2pPr>
            <a:lvl3pPr marL="914210" indent="0">
              <a:buNone/>
              <a:defRPr sz="1000"/>
            </a:lvl3pPr>
            <a:lvl4pPr marL="1371315" indent="0">
              <a:buNone/>
              <a:defRPr sz="900"/>
            </a:lvl4pPr>
            <a:lvl5pPr marL="1828420" indent="0">
              <a:buNone/>
              <a:defRPr sz="900"/>
            </a:lvl5pPr>
            <a:lvl6pPr marL="2285526" indent="0">
              <a:buNone/>
              <a:defRPr sz="900"/>
            </a:lvl6pPr>
            <a:lvl7pPr marL="2742632" indent="0">
              <a:buNone/>
              <a:defRPr sz="900"/>
            </a:lvl7pPr>
            <a:lvl8pPr marL="3199737" indent="0">
              <a:buNone/>
              <a:defRPr sz="900"/>
            </a:lvl8pPr>
            <a:lvl9pPr marL="3656842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FAED783-5AD1-479D-ABEC-FF949D17080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992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29024AD-A19F-4FD0-8A60-6D4A96DE77F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765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5675" y="301627"/>
            <a:ext cx="2266950" cy="64547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3238" y="301627"/>
            <a:ext cx="6650038" cy="64547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3438A99-0676-4924-89C2-386D112805A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16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6047" y="2348400"/>
            <a:ext cx="8568531" cy="162043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094" y="4283816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28.08.2015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ООО "Экоэнергосервис"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EAE9C-D05E-4457-BAE5-377C47FB49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69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28.08.2015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ООО "Экоэнергосервис"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EAE9C-D05E-4457-BAE5-377C47FB49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017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300" y="4857792"/>
            <a:ext cx="8568531" cy="150143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300" y="3204114"/>
            <a:ext cx="8568531" cy="165367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97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28.08.2015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ООО "Экоэнергосервис"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EAE9C-D05E-4457-BAE5-377C47FB49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85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4031" y="1763925"/>
            <a:ext cx="4452276" cy="498903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24318" y="1763925"/>
            <a:ext cx="4452276" cy="498903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28.08.2015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ООО "Экоэнергосервис"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EAE9C-D05E-4457-BAE5-377C47FB49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73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031" y="1692178"/>
            <a:ext cx="4454027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0818" y="1692178"/>
            <a:ext cx="4455776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28.08.2015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ООО "Экоэнергосервис"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EAE9C-D05E-4457-BAE5-377C47FB49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638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28.08.2015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ООО "Экоэнергосервис"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EAE9C-D05E-4457-BAE5-377C47FB49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42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28.08.2015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ООО "Экоэнергосервис"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EAE9C-D05E-4457-BAE5-377C47FB49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649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032" y="300987"/>
            <a:ext cx="3316456" cy="128094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1245" y="300988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032" y="1581933"/>
            <a:ext cx="3316456" cy="5171028"/>
          </a:xfrm>
        </p:spPr>
        <p:txBody>
          <a:bodyPr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28.08.2015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ООО "Экоэнергосервис"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EAE9C-D05E-4457-BAE5-377C47FB49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492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00"/>
            </a:lvl1pPr>
            <a:lvl2pPr marL="503972" indent="0">
              <a:buNone/>
              <a:defRPr sz="3100"/>
            </a:lvl2pPr>
            <a:lvl3pPr marL="1007943" indent="0">
              <a:buNone/>
              <a:defRPr sz="2600"/>
            </a:lvl3pPr>
            <a:lvl4pPr marL="1511915" indent="0">
              <a:buNone/>
              <a:defRPr sz="2200"/>
            </a:lvl4pPr>
            <a:lvl5pPr marL="2015886" indent="0">
              <a:buNone/>
              <a:defRPr sz="2200"/>
            </a:lvl5pPr>
            <a:lvl6pPr marL="2519858" indent="0">
              <a:buNone/>
              <a:defRPr sz="2200"/>
            </a:lvl6pPr>
            <a:lvl7pPr marL="3023829" indent="0">
              <a:buNone/>
              <a:defRPr sz="2200"/>
            </a:lvl7pPr>
            <a:lvl8pPr marL="3527801" indent="0">
              <a:buNone/>
              <a:defRPr sz="2200"/>
            </a:lvl8pPr>
            <a:lvl9pPr marL="4031772" indent="0">
              <a:buNone/>
              <a:defRPr sz="22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28.08.2015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ООО "Экоэнергосервис"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EAE9C-D05E-4457-BAE5-377C47FB49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01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28.08.2015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ООО "Экоэнергосервис"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EAE9C-D05E-4457-BAE5-377C47FB49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598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8453" y="302738"/>
            <a:ext cx="2268141" cy="645022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4031" y="302738"/>
            <a:ext cx="6636411" cy="645022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28.08.2015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ООО "Экоэнергосервис"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EAE9C-D05E-4457-BAE5-377C47FB49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553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47712" y="2022475"/>
            <a:ext cx="8583613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26" name="Rectangle 2"/>
          <p:cNvSpPr>
            <a:spLocks noGrp="1" noChangeArrowheads="1"/>
          </p:cNvSpPr>
          <p:nvPr/>
        </p:nvSpPr>
        <p:spPr bwMode="auto">
          <a:xfrm>
            <a:off x="1506537" y="3959225"/>
            <a:ext cx="7065963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28218" rIns="0" bIns="0" anchor="ctr"/>
          <a:lstStyle/>
          <a:p>
            <a:pPr algn="ctr">
              <a:buSzPct val="45000"/>
              <a:buFont typeface="Wingdings" charset="2"/>
              <a:buChar char=""/>
            </a:pPr>
            <a:r>
              <a:rPr lang="en-GB" sz="3200"/>
              <a:t>Click to add text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40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723750" algn="l"/>
                <a:tab pos="1447498" algn="l"/>
                <a:tab pos="2171250" algn="l"/>
              </a:tabLst>
              <a:defRPr sz="1400"/>
            </a:lvl1pPr>
          </a:lstStyle>
          <a:p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723750" algn="l"/>
                <a:tab pos="1447498" algn="l"/>
                <a:tab pos="2171250" algn="l"/>
                <a:tab pos="2895000" algn="l"/>
              </a:tabLst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90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750" algn="l"/>
                <a:tab pos="1447498" algn="l"/>
                <a:tab pos="2171250" algn="l"/>
              </a:tabLst>
              <a:defRPr sz="1400"/>
            </a:lvl1pPr>
          </a:lstStyle>
          <a:p>
            <a:fld id="{9682B351-8F86-41A1-AA2D-A2459A2D0AFD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72" r:id="rId12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796" indent="-28569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2pPr>
      <a:lvl3pPr marL="1142762" indent="-22855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3pPr>
      <a:lvl4pPr marL="1599868" indent="-22855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4pPr>
      <a:lvl5pPr marL="2056973" indent="-22855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5pPr>
      <a:lvl6pPr marL="2514080" indent="-22855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6pPr>
      <a:lvl7pPr marL="2971184" indent="-22855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7pPr>
      <a:lvl8pPr marL="3428290" indent="-22855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8pPr>
      <a:lvl9pPr marL="3885394" indent="-22855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9pPr>
    </p:titleStyle>
    <p:bodyStyle>
      <a:lvl1pPr marL="431710" indent="-323782" algn="l" defTabSz="449170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45000"/>
        <a:buFont typeface="Wingdings" charset="2"/>
        <a:buChar char="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863422" indent="-323782" algn="l" defTabSz="449170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45000"/>
        <a:buFont typeface="Wingdings" charset="2"/>
        <a:buChar char=""/>
        <a:defRPr sz="2800">
          <a:solidFill>
            <a:srgbClr val="000000"/>
          </a:solidFill>
          <a:latin typeface="+mn-lt"/>
          <a:ea typeface="+mn-ea"/>
        </a:defRPr>
      </a:lvl2pPr>
      <a:lvl3pPr marL="1295131" indent="-287278" algn="l" defTabSz="449170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75000"/>
        <a:buFont typeface="Symbol" charset="2"/>
        <a:buChar char=""/>
        <a:defRPr sz="2400">
          <a:solidFill>
            <a:srgbClr val="000000"/>
          </a:solidFill>
          <a:latin typeface="+mn-lt"/>
          <a:ea typeface="+mn-ea"/>
        </a:defRPr>
      </a:lvl3pPr>
      <a:lvl4pPr marL="1726842" indent="-215856" algn="l" defTabSz="449170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45000"/>
        <a:buFont typeface="Wingdings" charset="2"/>
        <a:buChar char=""/>
        <a:defRPr sz="2000">
          <a:solidFill>
            <a:srgbClr val="000000"/>
          </a:solidFill>
          <a:latin typeface="+mn-lt"/>
          <a:ea typeface="+mn-ea"/>
        </a:defRPr>
      </a:lvl4pPr>
      <a:lvl5pPr marL="2158553" indent="-215856" algn="l" defTabSz="449170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75000"/>
        <a:buFont typeface="Symbol" charset="2"/>
        <a:buChar char=""/>
        <a:defRPr sz="2000">
          <a:solidFill>
            <a:srgbClr val="000000"/>
          </a:solidFill>
          <a:latin typeface="+mn-lt"/>
          <a:ea typeface="+mn-ea"/>
        </a:defRPr>
      </a:lvl5pPr>
      <a:lvl6pPr marL="2615658" indent="-215856" algn="l" defTabSz="449170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75000"/>
        <a:buFont typeface="Symbol" charset="2"/>
        <a:buChar char=""/>
        <a:defRPr sz="2000">
          <a:solidFill>
            <a:srgbClr val="000000"/>
          </a:solidFill>
          <a:latin typeface="+mn-lt"/>
          <a:ea typeface="+mn-ea"/>
        </a:defRPr>
      </a:lvl6pPr>
      <a:lvl7pPr marL="3072763" indent="-215856" algn="l" defTabSz="449170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75000"/>
        <a:buFont typeface="Symbol" charset="2"/>
        <a:buChar char=""/>
        <a:defRPr sz="2000">
          <a:solidFill>
            <a:srgbClr val="000000"/>
          </a:solidFill>
          <a:latin typeface="+mn-lt"/>
          <a:ea typeface="+mn-ea"/>
        </a:defRPr>
      </a:lvl7pPr>
      <a:lvl8pPr marL="3529868" indent="-215856" algn="l" defTabSz="449170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75000"/>
        <a:buFont typeface="Symbol" charset="2"/>
        <a:buChar char=""/>
        <a:defRPr sz="2000">
          <a:solidFill>
            <a:srgbClr val="000000"/>
          </a:solidFill>
          <a:latin typeface="+mn-lt"/>
          <a:ea typeface="+mn-ea"/>
        </a:defRPr>
      </a:lvl8pPr>
      <a:lvl9pPr marL="3986973" indent="-215856" algn="l" defTabSz="449170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75000"/>
        <a:buFont typeface="Symbol" charset="2"/>
        <a:buChar char="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5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15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2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2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32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37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42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8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7"/>
            <a:ext cx="9069388" cy="498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218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40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723750" algn="l"/>
                <a:tab pos="1447498" algn="l"/>
                <a:tab pos="2171250" algn="l"/>
              </a:tabLst>
              <a:defRPr sz="1400"/>
            </a:lvl1pPr>
          </a:lstStyle>
          <a:p>
            <a:endParaRPr lang="ru-RU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723750" algn="l"/>
                <a:tab pos="1447498" algn="l"/>
                <a:tab pos="2171250" algn="l"/>
                <a:tab pos="2895000" algn="l"/>
              </a:tabLst>
              <a:defRPr sz="1400"/>
            </a:lvl1pPr>
          </a:lstStyle>
          <a:p>
            <a:endParaRPr lang="ru-RU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90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750" algn="l"/>
                <a:tab pos="1447498" algn="l"/>
                <a:tab pos="2171250" algn="l"/>
              </a:tabLst>
              <a:defRPr sz="1400"/>
            </a:lvl1pPr>
          </a:lstStyle>
          <a:p>
            <a:fld id="{53E1B708-4EF2-4657-82EC-E09D971AF4A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796" indent="-28569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2pPr>
      <a:lvl3pPr marL="1142762" indent="-22855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3pPr>
      <a:lvl4pPr marL="1599868" indent="-22855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4pPr>
      <a:lvl5pPr marL="2056973" indent="-22855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5pPr>
      <a:lvl6pPr marL="2514080" indent="-22855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6pPr>
      <a:lvl7pPr marL="2971184" indent="-22855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7pPr>
      <a:lvl8pPr marL="3428290" indent="-22855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8pPr>
      <a:lvl9pPr marL="3885394" indent="-228552" algn="ctr" defTabSz="449170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9pPr>
    </p:titleStyle>
    <p:bodyStyle>
      <a:lvl1pPr marL="431710" indent="-323782" algn="l" defTabSz="449170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45000"/>
        <a:buFont typeface="Wingdings" charset="2"/>
        <a:buChar char="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863422" indent="-323782" algn="l" defTabSz="449170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45000"/>
        <a:buFont typeface="Wingdings" charset="2"/>
        <a:buChar char=""/>
        <a:defRPr sz="2800">
          <a:solidFill>
            <a:srgbClr val="000000"/>
          </a:solidFill>
          <a:latin typeface="+mn-lt"/>
          <a:ea typeface="+mn-ea"/>
        </a:defRPr>
      </a:lvl2pPr>
      <a:lvl3pPr marL="1295131" indent="-287278" algn="l" defTabSz="449170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75000"/>
        <a:buFont typeface="Symbol" charset="2"/>
        <a:buChar char=""/>
        <a:defRPr sz="2400">
          <a:solidFill>
            <a:srgbClr val="000000"/>
          </a:solidFill>
          <a:latin typeface="+mn-lt"/>
          <a:ea typeface="+mn-ea"/>
        </a:defRPr>
      </a:lvl3pPr>
      <a:lvl4pPr marL="1726842" indent="-215856" algn="l" defTabSz="449170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45000"/>
        <a:buFont typeface="Wingdings" charset="2"/>
        <a:buChar char=""/>
        <a:defRPr sz="2000">
          <a:solidFill>
            <a:srgbClr val="000000"/>
          </a:solidFill>
          <a:latin typeface="+mn-lt"/>
          <a:ea typeface="+mn-ea"/>
        </a:defRPr>
      </a:lvl4pPr>
      <a:lvl5pPr marL="2158553" indent="-215856" algn="l" defTabSz="449170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75000"/>
        <a:buFont typeface="Symbol" charset="2"/>
        <a:buChar char=""/>
        <a:defRPr sz="2000">
          <a:solidFill>
            <a:srgbClr val="000000"/>
          </a:solidFill>
          <a:latin typeface="+mn-lt"/>
          <a:ea typeface="+mn-ea"/>
        </a:defRPr>
      </a:lvl5pPr>
      <a:lvl6pPr marL="2615658" indent="-215856" algn="l" defTabSz="449170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75000"/>
        <a:buFont typeface="Symbol" charset="2"/>
        <a:buChar char=""/>
        <a:defRPr sz="2000">
          <a:solidFill>
            <a:srgbClr val="000000"/>
          </a:solidFill>
          <a:latin typeface="+mn-lt"/>
          <a:ea typeface="+mn-ea"/>
        </a:defRPr>
      </a:lvl6pPr>
      <a:lvl7pPr marL="3072763" indent="-215856" algn="l" defTabSz="449170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75000"/>
        <a:buFont typeface="Symbol" charset="2"/>
        <a:buChar char=""/>
        <a:defRPr sz="2000">
          <a:solidFill>
            <a:srgbClr val="000000"/>
          </a:solidFill>
          <a:latin typeface="+mn-lt"/>
          <a:ea typeface="+mn-ea"/>
        </a:defRPr>
      </a:lvl7pPr>
      <a:lvl8pPr marL="3529868" indent="-215856" algn="l" defTabSz="449170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75000"/>
        <a:buFont typeface="Symbol" charset="2"/>
        <a:buChar char=""/>
        <a:defRPr sz="2000">
          <a:solidFill>
            <a:srgbClr val="000000"/>
          </a:solidFill>
          <a:latin typeface="+mn-lt"/>
          <a:ea typeface="+mn-ea"/>
        </a:defRPr>
      </a:lvl8pPr>
      <a:lvl9pPr marL="3986973" indent="-215856" algn="l" defTabSz="449170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75000"/>
        <a:buFont typeface="Symbol" charset="2"/>
        <a:buChar char="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5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15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2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2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32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37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42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94" tIns="50397" rIns="100794" bIns="50397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031" y="1763925"/>
            <a:ext cx="9072563" cy="4989036"/>
          </a:xfrm>
          <a:prstGeom prst="rect">
            <a:avLst/>
          </a:prstGeom>
        </p:spPr>
        <p:txBody>
          <a:bodyPr vert="horz" lIns="100794" tIns="50397" rIns="100794" bIns="50397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04031" y="7006699"/>
            <a:ext cx="2352146" cy="402483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07943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t>28.08.2015</a:t>
            </a:r>
            <a:endParaRPr lang="ru-RU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444214" y="7006699"/>
            <a:ext cx="3192198" cy="402483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07943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t>ООО "Экоэнергосервис"</a:t>
            </a:r>
            <a:endParaRPr lang="ru-RU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224448" y="7006699"/>
            <a:ext cx="2352146" cy="402483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07943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D76EAE9C-D05E-4457-BAE5-377C47FB495D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55223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hdr="0" ftr="0"/>
  <p:txStyles>
    <p:titleStyle>
      <a:lvl1pPr algn="ctr" defTabSz="1007943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979" indent="-377979" algn="l" defTabSz="1007943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8954" indent="-314982" algn="l" defTabSz="1007943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747713" y="2066928"/>
            <a:ext cx="8585200" cy="1527175"/>
          </a:xfrm>
          <a:ln/>
        </p:spPr>
        <p:txBody>
          <a:bodyPr tIns="38800"/>
          <a:lstStyle/>
          <a:p>
            <a:endParaRPr lang="ru-RU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1506538" y="4005265"/>
            <a:ext cx="7067550" cy="18351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28218" rIns="0" bIns="0" anchor="ctr"/>
          <a:lstStyle/>
          <a:p>
            <a:pPr marL="0" indent="0" algn="ctr">
              <a:spcAft>
                <a:spcPct val="0"/>
              </a:spcAft>
            </a:pPr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74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007864" y="2998096"/>
            <a:ext cx="7380288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9982" tIns="44991" rIns="89982" bIns="44991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9pPr>
          </a:lstStyle>
          <a:p>
            <a:pPr algn="ctr" hangingPunct="1">
              <a:lnSpc>
                <a:spcPct val="101000"/>
              </a:lnSpc>
            </a:pPr>
            <a:r>
              <a:rPr lang="ru-RU" sz="2800" b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2" charset="0"/>
              </a:rPr>
              <a:t>ИННОВАЦИОННЫЕ 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2" charset="0"/>
            </a:endParaRPr>
          </a:p>
          <a:p>
            <a:pPr algn="ctr" hangingPunct="1">
              <a:lnSpc>
                <a:spcPct val="101000"/>
              </a:lnSpc>
            </a:pP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2" charset="0"/>
              </a:rPr>
              <a:t>СИСТЕМНЫЕ РЕШЕНИЯ </a:t>
            </a:r>
          </a:p>
          <a:p>
            <a:pPr algn="ctr" hangingPunct="1">
              <a:lnSpc>
                <a:spcPct val="101000"/>
              </a:lnSpc>
            </a:pP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2" charset="0"/>
              </a:rPr>
              <a:t>В РЕГИОНАЛЬНОМ УПРАВЛЕНИИ</a:t>
            </a:r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696" y="6330956"/>
            <a:ext cx="936104" cy="978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" y="0"/>
            <a:ext cx="10058400" cy="75437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7864" y="539477"/>
            <a:ext cx="8370217" cy="1563557"/>
          </a:xfrm>
          <a:solidFill>
            <a:schemeClr val="bg1">
              <a:alpha val="70000"/>
            </a:schemeClr>
          </a:solidFill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25000"/>
              </a:lnSpc>
              <a:buNone/>
            </a:pPr>
            <a:r>
              <a:rPr lang="ru-RU" sz="2700" dirty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Как построить конкретную политику управления </a:t>
            </a:r>
            <a:r>
              <a:rPr lang="ru-RU" sz="27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ru-RU" sz="27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27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территорией </a:t>
            </a:r>
            <a:r>
              <a:rPr lang="ru-RU" sz="2700" dirty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муниципального образования (региона, области, города, района), </a:t>
            </a:r>
            <a:br>
              <a:rPr lang="ru-RU" sz="2700" dirty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27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как </a:t>
            </a:r>
            <a:r>
              <a:rPr lang="ru-RU" sz="2700" dirty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решать комплекс задач, стоящих перед администрацией, </a:t>
            </a:r>
            <a:r>
              <a:rPr lang="ru-RU" sz="27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ru-RU" sz="27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27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 </a:t>
            </a:r>
            <a:r>
              <a:rPr lang="ru-RU" sz="2700" dirty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условиях перенасыщенного информационного поля, </a:t>
            </a:r>
            <a:r>
              <a:rPr lang="ru-RU" sz="27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ru-RU" sz="27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27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характеризующего </a:t>
            </a:r>
            <a:r>
              <a:rPr lang="ru-RU" sz="2700" dirty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современную инфраструктуру? </a:t>
            </a:r>
          </a:p>
          <a:p>
            <a:pPr marL="0" indent="0">
              <a:buNone/>
            </a:pPr>
            <a:endParaRPr lang="ru-RU" dirty="0">
              <a:solidFill>
                <a:srgbClr val="22228B"/>
              </a:solidFill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3E0D-671F-4D9A-B3F6-80F64C24FF1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218" y="2339678"/>
            <a:ext cx="5569445" cy="31324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2232001" y="5508029"/>
            <a:ext cx="6048671" cy="1296144"/>
          </a:xfrm>
          <a:prstGeom prst="rect">
            <a:avLst/>
          </a:prstGeom>
          <a:solidFill>
            <a:schemeClr val="bg1">
              <a:alpha val="69000"/>
            </a:schemeClr>
          </a:solidFill>
        </p:spPr>
        <p:txBody>
          <a:bodyPr vert="horz" lIns="100783" tIns="50392" rIns="100783" bIns="5039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ru-RU" sz="1800" dirty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У нас есть ответ – использовать опыт </a:t>
            </a:r>
            <a:r>
              <a:rPr lang="ru-RU" sz="18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разработки </a:t>
            </a:r>
            <a:br>
              <a:rPr lang="ru-RU" sz="18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18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 </a:t>
            </a:r>
            <a:r>
              <a:rPr lang="ru-RU" sz="1800" dirty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внедрения </a:t>
            </a:r>
            <a:r>
              <a:rPr lang="ru-RU" sz="18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комплексных </a:t>
            </a:r>
            <a:r>
              <a:rPr lang="ru-RU" sz="1800" dirty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информационных </a:t>
            </a:r>
            <a:r>
              <a:rPr lang="ru-RU" sz="18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систем</a:t>
            </a:r>
            <a:r>
              <a:rPr lang="ru-RU" sz="1800" dirty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</a:t>
            </a:r>
            <a:r>
              <a:rPr lang="ru-RU" sz="18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br>
              <a:rPr lang="ru-RU" sz="18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18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ориентированных </a:t>
            </a:r>
            <a:r>
              <a:rPr lang="ru-RU" sz="1800" dirty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на решение нетривиальных задач оптимизации регионального </a:t>
            </a:r>
            <a:r>
              <a:rPr lang="ru-RU" sz="1800" dirty="0" smtClean="0">
                <a:solidFill>
                  <a:srgbClr val="22228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управления. </a:t>
            </a:r>
            <a:endParaRPr lang="ru-RU" sz="1800" dirty="0">
              <a:solidFill>
                <a:srgbClr val="22228B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8704" y="5969822"/>
            <a:ext cx="936104" cy="978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600" y="6958327"/>
            <a:ext cx="504056" cy="445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928" y="6958326"/>
            <a:ext cx="864096" cy="345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288" y="6975387"/>
            <a:ext cx="428100" cy="433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7346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" y="0"/>
            <a:ext cx="10058400" cy="7543799"/>
          </a:xfrm>
          <a:prstGeom prst="rect">
            <a:avLst/>
          </a:prstGeom>
        </p:spPr>
      </p:pic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15777" y="395461"/>
            <a:ext cx="935990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9982" tIns="44991" rIns="89982" bIns="44991"/>
          <a:lstStyle>
            <a:lvl1pPr>
              <a:tabLst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1pPr>
            <a:lvl2pPr>
              <a:tabLst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2pPr>
            <a:lvl3pPr>
              <a:tabLst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3pPr>
            <a:lvl4pPr>
              <a:tabLst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4pPr>
            <a:lvl5pPr>
              <a:tabLst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955675" algn="l"/>
                <a:tab pos="1912938" algn="l"/>
                <a:tab pos="2870200" algn="l"/>
                <a:tab pos="3827463" algn="l"/>
                <a:tab pos="4784725" algn="l"/>
                <a:tab pos="5741988" algn="l"/>
                <a:tab pos="6699250" algn="l"/>
                <a:tab pos="7656513" algn="l"/>
                <a:tab pos="8613775" algn="l"/>
                <a:tab pos="9571038" algn="l"/>
                <a:tab pos="105283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9pPr>
          </a:lstStyle>
          <a:p>
            <a:pPr algn="ctr" hangingPunct="1">
              <a:lnSpc>
                <a:spcPct val="114000"/>
              </a:lnSpc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СИСТЕМНЫЙ ПОДХОД К РЕШЕНИЮ РЕГИОНАЛЬНЫХ ЗАДАЧ:</a:t>
            </a:r>
          </a:p>
          <a:p>
            <a:pPr algn="ctr" hangingPunct="1">
              <a:lnSpc>
                <a:spcPct val="114000"/>
              </a:lnSpc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ОБЪЕДИНЕНИЕ ВСЕХ СТРУКТУР УПРАВЛЕНИЯ </a:t>
            </a:r>
            <a:br>
              <a:rPr lang="ru-RU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 ЕДИНОМ ИНФОРМАЦИОННОМ ПОЛЕ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" y="0"/>
            <a:ext cx="10058400" cy="7543799"/>
          </a:xfrm>
          <a:prstGeom prst="rect">
            <a:avLst/>
          </a:prstGeom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87784" y="179437"/>
            <a:ext cx="9577064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9982" tIns="44991" rIns="89982" bIns="44991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9pPr>
          </a:lstStyle>
          <a:p>
            <a:pPr algn="ctr" hangingPunct="1">
              <a:lnSpc>
                <a:spcPct val="114000"/>
              </a:lnSpc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ТЕХНИЧЕСКАЯ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ИНВЕНТАРИЗАЦИЯ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 ПАСПОРТИЗАЦИЯ</a:t>
            </a:r>
            <a:b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ОБЪЕКТОВ КОММУНАЛЬНОЙ ИНФРАСТРУКТУРЫ: </a:t>
            </a:r>
            <a:b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ОСНОВА АКТУАЛЬНОЙ, ДОСТОВЕРНОЙ И НЕПРОТИВОРЕЧИВОЙ ИНФОРМАЦИИ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" y="0"/>
            <a:ext cx="10058400" cy="75596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hangingPunct="1">
              <a:lnSpc>
                <a:spcPct val="101000"/>
              </a:lnSpc>
            </a:pPr>
            <a:r>
              <a:rPr lang="ru-RU" sz="1800" b="1" cap="all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Широкий охват динамики </a:t>
            </a:r>
            <a:r>
              <a:rPr lang="ru-RU" sz="1800" b="1" kern="1200" cap="all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событий: </a:t>
            </a:r>
            <a:br>
              <a:rPr lang="ru-RU" sz="1800" b="1" kern="1200" cap="all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1800" b="1" kern="1200" cap="all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от оперативного реагирования к нетривиальному анализу,</a:t>
            </a:r>
            <a:br>
              <a:rPr lang="ru-RU" sz="1800" b="1" kern="1200" cap="all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1800" b="1" kern="1200" cap="all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глубокому мониторингу и долгосрочному прогнозу.</a:t>
            </a:r>
            <a:endParaRPr lang="ru-RU" sz="1800" b="1" kern="1200" cap="all" dirty="0">
              <a:solidFill>
                <a:schemeClr val="accent1">
                  <a:lumMod val="40000"/>
                  <a:lumOff val="6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199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" y="0"/>
            <a:ext cx="10079568" cy="7559675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301626"/>
            <a:ext cx="9069388" cy="669899"/>
          </a:xfrm>
        </p:spPr>
        <p:txBody>
          <a:bodyPr/>
          <a:lstStyle/>
          <a:p>
            <a:r>
              <a:rPr lang="ru-RU" sz="1800" b="1" cap="all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Тривиальные и нетривиальные задачи: </a:t>
            </a:r>
            <a:br>
              <a:rPr lang="ru-RU" sz="1800" b="1" cap="all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1800" b="1" cap="all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системный подход к автоматизации управленческих решений</a:t>
            </a:r>
            <a:endParaRPr lang="ru-RU" sz="1800" b="1" cap="all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3238" y="6012085"/>
            <a:ext cx="9217594" cy="1171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Единое информационное пространство, </a:t>
            </a:r>
            <a:b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созданное на основе первичного документирования и паспортизации:</a:t>
            </a:r>
          </a:p>
          <a:p>
            <a:pPr>
              <a:spcBef>
                <a:spcPts val="600"/>
              </a:spcBef>
            </a:pPr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параметры объектов и оборудования, данные о потреблении ресурсов, сведения, полученные </a:t>
            </a:r>
            <a:b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 счёт интеграции с внешними системами и подсистемами ресурсоснабжающих организаций, </a:t>
            </a:r>
            <a:b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технологические справочники, дополнительные данные, необходимые для решения нетривиальных задач. </a:t>
            </a:r>
            <a:endParaRPr lang="ru-RU" sz="14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5816" y="1346745"/>
            <a:ext cx="4176464" cy="4327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Тривиальные задачи:</a:t>
            </a:r>
          </a:p>
          <a:p>
            <a:r>
              <a:rPr lang="ru-RU" sz="1000" b="1" i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(задачи, обычно решаемые в автоматизированных многоуровневых системах различной сложности)</a:t>
            </a:r>
            <a:endParaRPr lang="en-US" sz="1000" b="1" i="1" dirty="0" smtClean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400"/>
              </a:spcBef>
            </a:pP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Сбор и хранение данных в электронном виде;</a:t>
            </a:r>
          </a:p>
          <a:p>
            <a:pPr>
              <a:spcBef>
                <a:spcPts val="400"/>
              </a:spcBef>
            </a:pP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Агрегирование  данных на верхние уровни </a:t>
            </a:r>
            <a:b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иерархии управления;</a:t>
            </a:r>
          </a:p>
          <a:p>
            <a:pPr>
              <a:spcBef>
                <a:spcPts val="400"/>
              </a:spcBef>
            </a:pP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Статистика по выбранным параметрам </a:t>
            </a:r>
            <a:b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периодам и уровням иерархии;</a:t>
            </a:r>
          </a:p>
          <a:p>
            <a:pPr>
              <a:spcBef>
                <a:spcPts val="400"/>
              </a:spcBef>
            </a:pP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Формирование интерактивной среды, ориентированной на конечного пользователя, оптимизация эргономики представлений</a:t>
            </a:r>
          </a:p>
          <a:p>
            <a:pPr>
              <a:spcBef>
                <a:spcPts val="400"/>
              </a:spcBef>
            </a:pP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Подготовка и формирование стандартной периодической отчётности для всех уровней;</a:t>
            </a:r>
          </a:p>
          <a:p>
            <a:pPr hangingPunct="1">
              <a:lnSpc>
                <a:spcPct val="94000"/>
              </a:lnSpc>
              <a:spcBef>
                <a:spcPts val="400"/>
              </a:spcBef>
            </a:pP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Интеграция с ГИС (отображение в геоинформационном пространстве </a:t>
            </a:r>
            <a:b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</a:b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инженерных объектов, сетей, </a:t>
            </a:r>
            <a:b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</a:b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административных и жилых зданий;</a:t>
            </a:r>
            <a:endParaRPr lang="ru-RU" sz="1100" b="1" dirty="0">
              <a:solidFill>
                <a:schemeClr val="accent6">
                  <a:lumMod val="75000"/>
                </a:schemeClr>
              </a:solidFill>
              <a:latin typeface="Tahoma" pitchFamily="32" charset="0"/>
              <a:cs typeface="Tahoma" pitchFamily="32" charset="0"/>
            </a:endParaRPr>
          </a:p>
          <a:p>
            <a:pPr hangingPunct="1">
              <a:lnSpc>
                <a:spcPct val="94000"/>
              </a:lnSpc>
              <a:spcBef>
                <a:spcPts val="400"/>
              </a:spcBef>
            </a:pP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Многопользовательская </a:t>
            </a: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функциональность;</a:t>
            </a:r>
          </a:p>
          <a:p>
            <a:pPr hangingPunct="1">
              <a:lnSpc>
                <a:spcPct val="94000"/>
              </a:lnSpc>
              <a:spcBef>
                <a:spcPts val="400"/>
              </a:spcBef>
            </a:pP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Персонификация уровней доступа;</a:t>
            </a:r>
            <a:endParaRPr lang="ru-RU" sz="1100" b="1" dirty="0">
              <a:solidFill>
                <a:schemeClr val="accent6">
                  <a:lumMod val="75000"/>
                </a:schemeClr>
              </a:solidFill>
              <a:latin typeface="Tahoma" pitchFamily="32" charset="0"/>
              <a:cs typeface="Tahoma" pitchFamily="32" charset="0"/>
            </a:endParaRPr>
          </a:p>
          <a:p>
            <a:pPr hangingPunct="1">
              <a:lnSpc>
                <a:spcPct val="94000"/>
              </a:lnSpc>
              <a:spcBef>
                <a:spcPts val="400"/>
              </a:spcBef>
            </a:pP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Использование сертифицированных </a:t>
            </a: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/>
            </a:r>
            <a:b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</a:b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криптографических </a:t>
            </a: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средств защиты;</a:t>
            </a:r>
          </a:p>
          <a:p>
            <a:pPr hangingPunct="1">
              <a:lnSpc>
                <a:spcPct val="94000"/>
              </a:lnSpc>
              <a:spcBef>
                <a:spcPts val="400"/>
              </a:spcBef>
            </a:pP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Использование </a:t>
            </a: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интеграционных </a:t>
            </a: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сервисов.</a:t>
            </a:r>
            <a:endParaRPr lang="ru-RU" sz="1100" b="1" dirty="0">
              <a:solidFill>
                <a:schemeClr val="accent6">
                  <a:lumMod val="75000"/>
                </a:schemeClr>
              </a:solidFill>
              <a:latin typeface="Tahoma" pitchFamily="32" charset="0"/>
              <a:cs typeface="Tahoma" pitchFamily="32" charset="0"/>
            </a:endParaRPr>
          </a:p>
          <a:p>
            <a:endParaRPr lang="ru-RU" sz="16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256336" y="1331565"/>
            <a:ext cx="4608512" cy="4303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Нетривиальные задачи :</a:t>
            </a:r>
          </a:p>
          <a:p>
            <a:r>
              <a:rPr lang="ru-RU" sz="1000" b="1" i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(задачи, требующие разработки автоматизированных алгоритмов, аналогичных экспертным решениям)</a:t>
            </a:r>
          </a:p>
          <a:p>
            <a:pPr>
              <a:spcBef>
                <a:spcPts val="400"/>
              </a:spcBef>
            </a:pP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Сбор и хранение данных </a:t>
            </a: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электронном виде </a:t>
            </a:r>
            <a:b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</a:t>
            </a: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основе первичных документов</a:t>
            </a: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</a:p>
          <a:p>
            <a:pPr>
              <a:spcBef>
                <a:spcPts val="400"/>
              </a:spcBef>
            </a:pP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Проверка полученных первичных сведений на полноту, достоверность и непротиворечивость;</a:t>
            </a:r>
          </a:p>
          <a:p>
            <a:pPr>
              <a:spcBef>
                <a:spcPts val="400"/>
              </a:spcBef>
            </a:pP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Моделирование </a:t>
            </a: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производственных программ </a:t>
            </a: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/>
            </a:r>
            <a:b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</a:b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(</a:t>
            </a: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расчет и формирование титульных списков) </a:t>
            </a: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/>
            </a:r>
            <a:b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</a:b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на </a:t>
            </a: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основе первичных документов;</a:t>
            </a:r>
          </a:p>
          <a:p>
            <a:pPr>
              <a:spcBef>
                <a:spcPts val="400"/>
              </a:spcBef>
            </a:pP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Ситуативное моделирование проектов, основанных на необходимости принятия экспертных оценок по большому количеству взаимозависимых параметров;</a:t>
            </a:r>
          </a:p>
          <a:p>
            <a:pPr>
              <a:spcBef>
                <a:spcPts val="400"/>
              </a:spcBef>
            </a:pP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Ведение </a:t>
            </a: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широкого спектра инженерных расчетов на основе системной обработки исходной информации;</a:t>
            </a:r>
          </a:p>
          <a:p>
            <a:pPr>
              <a:spcBef>
                <a:spcPts val="400"/>
              </a:spcBef>
            </a:pP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Выполнение различных </a:t>
            </a: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расчетов (гидравлических, тепломеханических, определение СЗО и т.п</a:t>
            </a: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.) </a:t>
            </a:r>
            <a:b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</a:b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с </a:t>
            </a: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использованием </a:t>
            </a: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ГИС, графическое отображение </a:t>
            </a:r>
            <a:b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</a:b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прикладной </a:t>
            </a: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аналитики;</a:t>
            </a:r>
          </a:p>
          <a:p>
            <a:pPr hangingPunct="1">
              <a:lnSpc>
                <a:spcPct val="94000"/>
              </a:lnSpc>
              <a:spcBef>
                <a:spcPts val="400"/>
              </a:spcBef>
            </a:pP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Использование апостериорной оценки вычислений и расчетов при общей модели инвариантности системы;</a:t>
            </a:r>
          </a:p>
          <a:p>
            <a:pPr hangingPunct="1">
              <a:lnSpc>
                <a:spcPct val="94000"/>
              </a:lnSpc>
              <a:spcBef>
                <a:spcPts val="400"/>
              </a:spcBef>
            </a:pPr>
            <a:r>
              <a:rPr lang="ru-RU" sz="1100" b="1" dirty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Формирование программ и расчет потенциала </a:t>
            </a:r>
            <a:r>
              <a:rPr lang="ru-RU" sz="1100" b="1" dirty="0" smtClean="0">
                <a:solidFill>
                  <a:schemeClr val="accent6">
                    <a:lumMod val="75000"/>
                  </a:schemeClr>
                </a:solidFill>
                <a:latin typeface="Tahoma" pitchFamily="32" charset="0"/>
                <a:cs typeface="Tahoma" pitchFamily="32" charset="0"/>
              </a:rPr>
              <a:t>энергосбережения объектов инфраструктуры.</a:t>
            </a:r>
            <a:endParaRPr lang="ru-RU" sz="1100" b="1" i="1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Стрелка вверх 8"/>
          <p:cNvSpPr/>
          <p:nvPr/>
        </p:nvSpPr>
        <p:spPr bwMode="auto">
          <a:xfrm>
            <a:off x="1727944" y="5436021"/>
            <a:ext cx="1264047" cy="576064"/>
          </a:xfrm>
          <a:prstGeom prst="upArrow">
            <a:avLst/>
          </a:prstGeom>
          <a:solidFill>
            <a:srgbClr val="DDFEC6"/>
          </a:solidFill>
          <a:ln w="6350" cap="flat" cmpd="sng" algn="ctr">
            <a:solidFill>
              <a:srgbClr val="8CF88C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MS Gothic" charset="-128"/>
            </a:endParaRPr>
          </a:p>
        </p:txBody>
      </p:sp>
      <p:sp>
        <p:nvSpPr>
          <p:cNvPr id="10" name="Стрелка вверх 9"/>
          <p:cNvSpPr/>
          <p:nvPr/>
        </p:nvSpPr>
        <p:spPr bwMode="auto">
          <a:xfrm>
            <a:off x="6768504" y="5454599"/>
            <a:ext cx="1264047" cy="576064"/>
          </a:xfrm>
          <a:prstGeom prst="upArrow">
            <a:avLst/>
          </a:prstGeom>
          <a:solidFill>
            <a:srgbClr val="DDFEC6"/>
          </a:solidFill>
          <a:ln w="6350" cap="flat" cmpd="sng" algn="ctr">
            <a:solidFill>
              <a:srgbClr val="8CF88C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MS Gothic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85785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" y="0"/>
            <a:ext cx="10080096" cy="756007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8104" y="323453"/>
            <a:ext cx="8640960" cy="1638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Высокое качество подготовки отчётности </a:t>
            </a:r>
            <a:r>
              <a:rPr lang="ru-RU" b="1" cap="all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b="1" cap="all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b="1" cap="all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</a:t>
            </a:r>
            <a:r>
              <a:rPr lang="ru-RU" b="1" cap="all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сопровождения управленческих </a:t>
            </a:r>
            <a:r>
              <a:rPr lang="ru-RU" b="1" cap="all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решений:</a:t>
            </a:r>
          </a:p>
          <a:p>
            <a:pPr algn="r"/>
            <a:r>
              <a:rPr lang="ru-RU" b="1" cap="all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b="1" cap="all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Первичные документы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как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основа </a:t>
            </a:r>
            <a:endParaRPr lang="ru-RU" dirty="0" smtClean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расчетов и обобщения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результатов </a:t>
            </a:r>
            <a:endParaRPr lang="ru-RU" dirty="0" smtClean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всех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уровней иерархии.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87784" y="6084093"/>
            <a:ext cx="5544616" cy="1380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Ориентированность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первичных документов</a:t>
            </a:r>
          </a:p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и отчетности на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задачи заказчика, </a:t>
            </a:r>
            <a:endParaRPr lang="ru-RU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в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том числе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требующих нетривиальных решений.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672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" y="0"/>
            <a:ext cx="10058400" cy="754379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39912" y="755501"/>
            <a:ext cx="7488832" cy="1122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effectLst>
                  <a:glow rad="127000">
                    <a:schemeClr val="accent1">
                      <a:lumMod val="20000"/>
                      <a:lumOff val="80000"/>
                      <a:alpha val="40000"/>
                    </a:schemeClr>
                  </a:glo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ДОЛГОСРОЧНЫЙ СИНЕРГЕТИЧЕСКИЙ ЭФФЕКТ, </a:t>
            </a:r>
          </a:p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effectLst>
                  <a:glow rad="127000">
                    <a:schemeClr val="accent1">
                      <a:lumMod val="20000"/>
                      <a:lumOff val="80000"/>
                      <a:alpha val="40000"/>
                    </a:schemeClr>
                  </a:glo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КАК РЕЗУЛЬТАТ ИННОВАЦИОННОГО СИСТЕМНОГО РЕШЕНИЯ РЕГИОНАЛЬНЫХ ЗАДАЧ УПРАВЛЕНИЯ:</a:t>
            </a:r>
            <a:endParaRPr lang="ru-RU" dirty="0" smtClean="0">
              <a:effectLst>
                <a:glow rad="127000">
                  <a:schemeClr val="accent1">
                    <a:lumMod val="20000"/>
                    <a:lumOff val="80000"/>
                    <a:alpha val="40000"/>
                  </a:schemeClr>
                </a:glow>
              </a:effectLst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87784" y="1691605"/>
            <a:ext cx="9577064" cy="1638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>
                  <a:glow rad="190500">
                    <a:schemeClr val="accent5">
                      <a:lumMod val="20000"/>
                      <a:lumOff val="80000"/>
                      <a:alpha val="60000"/>
                    </a:schemeClr>
                  </a:glow>
                </a:effectLst>
              </a:rPr>
              <a:t>В современных, стремительно меняющихся условиях решение задачи эффективного управления муниципальным образованием (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>
                  <a:glow rad="190500">
                    <a:schemeClr val="accent5">
                      <a:lumMod val="20000"/>
                      <a:lumOff val="80000"/>
                      <a:alpha val="60000"/>
                    </a:schemeClr>
                  </a:glo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регионом, областью, городом, районом), даже с учетом развернутой автоматизации, не может быть тривиальным. Многочисленные системы разных уровней управления, системы ресурсоснабжающих организаций, а также различные государственные ресурсы построены на разных программных платформах и решают узкоспециальные задачи.</a:t>
            </a:r>
            <a:endParaRPr lang="ru-RU" dirty="0">
              <a:solidFill>
                <a:schemeClr val="accent6">
                  <a:lumMod val="75000"/>
                </a:schemeClr>
              </a:solidFill>
              <a:effectLst>
                <a:glow rad="190500">
                  <a:schemeClr val="accent5">
                    <a:lumMod val="20000"/>
                    <a:lumOff val="80000"/>
                    <a:alpha val="60000"/>
                  </a:schemeClr>
                </a:glo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68053" y="3419797"/>
            <a:ext cx="6923352" cy="2411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>
                  <a:glow rad="190500">
                    <a:schemeClr val="accent5">
                      <a:lumMod val="20000"/>
                      <a:lumOff val="80000"/>
                      <a:alpha val="60000"/>
                    </a:schemeClr>
                  </a:glow>
                </a:effectLst>
              </a:rPr>
              <a:t>Разработка и внедрение комплексной информационной системы регионального управления, ориентированной на решение нетривиальных задач, стоящих перед заказчиком, позволит не только снизить текущие затраты на управление и снизить риски принятия ошибочных решений, но и  позволит реально осуществлять расстановку приоритетов в условиях ограниченных денежных и материальных ресурсов, осуществлять инженерно обоснованные прогнозы, эффективно контролировать работу инфраструктуры.   </a:t>
            </a:r>
            <a:endParaRPr lang="ru-RU" dirty="0">
              <a:solidFill>
                <a:schemeClr val="accent6">
                  <a:lumMod val="75000"/>
                </a:schemeClr>
              </a:solidFill>
              <a:effectLst>
                <a:glow rad="190500">
                  <a:schemeClr val="accent5">
                    <a:lumMod val="20000"/>
                    <a:lumOff val="80000"/>
                    <a:alpha val="60000"/>
                  </a:schemeClr>
                </a:glo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27944" y="6012085"/>
            <a:ext cx="6048672" cy="1122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>
                  <a:glow rad="190500">
                    <a:schemeClr val="accent5">
                      <a:lumMod val="20000"/>
                      <a:lumOff val="80000"/>
                      <a:alpha val="60000"/>
                    </a:schemeClr>
                  </a:glow>
                </a:effectLst>
              </a:rPr>
              <a:t>Использование </a:t>
            </a:r>
            <a:r>
              <a:rPr lang="ru-RU" dirty="0" err="1" smtClean="0">
                <a:solidFill>
                  <a:schemeClr val="accent6">
                    <a:lumMod val="75000"/>
                  </a:schemeClr>
                </a:solidFill>
                <a:effectLst>
                  <a:glow rad="190500">
                    <a:schemeClr val="accent5">
                      <a:lumMod val="20000"/>
                      <a:lumOff val="80000"/>
                      <a:alpha val="60000"/>
                    </a:schemeClr>
                  </a:glow>
                </a:effectLst>
              </a:rPr>
              <a:t>истемного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>
                  <a:glow rad="190500">
                    <a:schemeClr val="accent5">
                      <a:lumMod val="20000"/>
                      <a:lumOff val="80000"/>
                      <a:alpha val="60000"/>
                    </a:schemeClr>
                  </a:glow>
                </a:effectLst>
              </a:rPr>
              <a:t> подхода при решении нетривиальных задач управления – шаг в будущее, путь к созданию инновационного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glow rad="190500">
                    <a:schemeClr val="accent5">
                      <a:lumMod val="20000"/>
                      <a:lumOff val="80000"/>
                      <a:alpha val="60000"/>
                    </a:schemeClr>
                  </a:glow>
                </a:effectLst>
              </a:rPr>
              <a:t>Smart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effectLst>
                  <a:glow rad="190500">
                    <a:schemeClr val="accent5">
                      <a:lumMod val="20000"/>
                      <a:lumOff val="80000"/>
                      <a:alpha val="60000"/>
                    </a:schemeClr>
                  </a:glow>
                </a:effectLst>
              </a:rPr>
              <a:t>Sity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glow rad="190500">
                    <a:schemeClr val="accent5">
                      <a:lumMod val="20000"/>
                      <a:lumOff val="80000"/>
                      <a:alpha val="60000"/>
                    </a:schemeClr>
                  </a:glow>
                </a:effectLst>
              </a:rPr>
              <a:t>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>
                  <a:glow rad="190500">
                    <a:schemeClr val="accent5">
                      <a:lumMod val="20000"/>
                      <a:lumOff val="80000"/>
                      <a:alpha val="60000"/>
                    </a:schemeClr>
                  </a:glow>
                </a:effectLst>
              </a:rPr>
              <a:t>на уровне региона, области, города.</a:t>
            </a:r>
            <a:endParaRPr lang="ru-RU" dirty="0">
              <a:solidFill>
                <a:schemeClr val="accent6">
                  <a:lumMod val="75000"/>
                </a:schemeClr>
              </a:solidFill>
              <a:effectLst>
                <a:glow rad="190500">
                  <a:schemeClr val="accent5">
                    <a:lumMod val="20000"/>
                    <a:lumOff val="80000"/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" y="0"/>
            <a:ext cx="10058400" cy="7543799"/>
          </a:xfrm>
          <a:prstGeom prst="rect">
            <a:avLst/>
          </a:prstGeom>
        </p:spPr>
      </p:pic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306" y="550368"/>
            <a:ext cx="6143625" cy="2700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439863" y="539752"/>
            <a:ext cx="73802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16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9982" tIns="44991" rIns="89982" bIns="44991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MS Gothic" charset="-128"/>
              </a:defRPr>
            </a:lvl9pPr>
          </a:lstStyle>
          <a:p>
            <a:pPr algn="ctr" hangingPunct="1">
              <a:lnSpc>
                <a:spcPct val="101000"/>
              </a:lnSpc>
            </a:pPr>
            <a:r>
              <a:rPr lang="ru-RU" b="1" cap="all" dirty="0">
                <a:solidFill>
                  <a:schemeClr val="accent6">
                    <a:lumMod val="75000"/>
                  </a:schemeClr>
                </a:solidFill>
                <a:effectLst>
                  <a:glow>
                    <a:schemeClr val="accent1">
                      <a:lumMod val="20000"/>
                      <a:lumOff val="80000"/>
                    </a:schemeClr>
                  </a:glo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Спасибо за внимание!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290" y="3722678"/>
            <a:ext cx="1109663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42306" y="3064962"/>
            <a:ext cx="6011441" cy="865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Группа компаний</a:t>
            </a:r>
          </a:p>
          <a:p>
            <a:pPr algn="ctr"/>
            <a:r>
              <a:rPr lang="ru-RU" sz="3600" b="1" dirty="0" err="1" smtClean="0">
                <a:solidFill>
                  <a:srgbClr val="6666FF"/>
                </a:solidFill>
                <a:latin typeface="Tahoma" pitchFamily="34" charset="0"/>
              </a:rPr>
              <a:t>Софт</a:t>
            </a:r>
            <a:r>
              <a:rPr lang="ru-RU" sz="3600" b="1" dirty="0" err="1" smtClean="0">
                <a:solidFill>
                  <a:srgbClr val="FF0000"/>
                </a:solidFill>
                <a:latin typeface="Tahoma" pitchFamily="34" charset="0"/>
              </a:rPr>
              <a:t>Энерго</a:t>
            </a:r>
            <a:r>
              <a:rPr lang="ru-RU" sz="3600" b="1" dirty="0" err="1" smtClean="0">
                <a:solidFill>
                  <a:srgbClr val="00B050"/>
                </a:solidFill>
                <a:latin typeface="Tahoma" pitchFamily="34" charset="0"/>
              </a:rPr>
              <a:t>Сервис</a:t>
            </a:r>
            <a:endParaRPr lang="ru-RU" sz="36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546" y="3905240"/>
            <a:ext cx="123825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713" y="3771899"/>
            <a:ext cx="1152525" cy="104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4"/>
          <p:cNvSpPr txBox="1">
            <a:spLocks noChangeArrowheads="1"/>
          </p:cNvSpPr>
          <p:nvPr/>
        </p:nvSpPr>
        <p:spPr bwMode="auto">
          <a:xfrm>
            <a:off x="376608" y="5147989"/>
            <a:ext cx="2867025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5782" tIns="47891" rIns="95782" bIns="47891" numCol="1" anchor="b" anchorCtr="0" compatLnSpc="1">
            <a:prstTxWarp prst="textNoShape">
              <a:avLst/>
            </a:prstTxWarp>
          </a:bodyPr>
          <a:lstStyle>
            <a:lvl1pPr marL="0" indent="0" algn="ctr" defTabSz="957263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57263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900">
                <a:solidFill>
                  <a:schemeClr val="tx1"/>
                </a:solidFill>
                <a:latin typeface="+mn-lt"/>
              </a:defRPr>
            </a:lvl2pPr>
            <a:lvl3pPr marL="914400" indent="0" algn="ctr" defTabSz="957263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500">
                <a:solidFill>
                  <a:schemeClr val="tx1"/>
                </a:solidFill>
                <a:latin typeface="+mn-lt"/>
              </a:defRPr>
            </a:lvl3pPr>
            <a:lvl4pPr marL="1371600" indent="0" algn="ctr" defTabSz="957263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100">
                <a:solidFill>
                  <a:schemeClr val="tx1"/>
                </a:solidFill>
                <a:latin typeface="+mn-lt"/>
              </a:defRPr>
            </a:lvl4pPr>
            <a:lvl5pPr marL="1828800" indent="0" algn="ctr" defTabSz="957263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100">
                <a:solidFill>
                  <a:schemeClr val="tx1"/>
                </a:solidFill>
                <a:latin typeface="+mn-lt"/>
              </a:defRPr>
            </a:lvl5pPr>
            <a:lvl6pPr marL="2286000" indent="0" algn="ctr" defTabSz="957263" rtl="0" fontAlgn="base">
              <a:spcBef>
                <a:spcPct val="20000"/>
              </a:spcBef>
              <a:spcAft>
                <a:spcPct val="0"/>
              </a:spcAft>
              <a:buNone/>
              <a:defRPr sz="2100">
                <a:solidFill>
                  <a:schemeClr val="tx1"/>
                </a:solidFill>
                <a:latin typeface="+mn-lt"/>
              </a:defRPr>
            </a:lvl6pPr>
            <a:lvl7pPr marL="2743200" indent="0" algn="ctr" defTabSz="957263" rtl="0" fontAlgn="base">
              <a:spcBef>
                <a:spcPct val="20000"/>
              </a:spcBef>
              <a:spcAft>
                <a:spcPct val="0"/>
              </a:spcAft>
              <a:buNone/>
              <a:defRPr sz="2100">
                <a:solidFill>
                  <a:schemeClr val="tx1"/>
                </a:solidFill>
                <a:latin typeface="+mn-lt"/>
              </a:defRPr>
            </a:lvl7pPr>
            <a:lvl8pPr marL="3200400" indent="0" algn="ctr" defTabSz="957263" rtl="0" fontAlgn="base">
              <a:spcBef>
                <a:spcPct val="20000"/>
              </a:spcBef>
              <a:spcAft>
                <a:spcPct val="0"/>
              </a:spcAft>
              <a:buNone/>
              <a:defRPr sz="2100">
                <a:solidFill>
                  <a:schemeClr val="tx1"/>
                </a:solidFill>
                <a:latin typeface="+mn-lt"/>
              </a:defRPr>
            </a:lvl8pPr>
            <a:lvl9pPr marL="3657600" indent="0" algn="ctr" defTabSz="957263" rtl="0" fontAlgn="base">
              <a:spcBef>
                <a:spcPct val="20000"/>
              </a:spcBef>
              <a:spcAft>
                <a:spcPct val="0"/>
              </a:spcAft>
              <a:buNone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ctr" defTabSz="957263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  <a:p>
            <a:pPr marL="0" marR="0" lvl="0" indent="0" algn="ctr" defTabSz="957263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  <a:p>
            <a:pPr marL="0" marR="0" lvl="0" indent="0" algn="ctr" defTabSz="957263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  <a:p>
            <a:pPr marL="0" marR="0" lvl="0" indent="0" algn="ctr" defTabSz="957263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2D2D8A">
                    <a:lumMod val="60000"/>
                    <a:lumOff val="40000"/>
                  </a:srgb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Программные </a:t>
            </a:r>
          </a:p>
          <a:p>
            <a:pPr marL="0" marR="0" lvl="0" indent="0" algn="ctr" defTabSz="957263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2D2D8A">
                    <a:lumMod val="60000"/>
                    <a:lumOff val="40000"/>
                  </a:srgb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решения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srgbClr val="2D2D8A">
                  <a:lumMod val="60000"/>
                  <a:lumOff val="40000"/>
                </a:srgbClr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  <a:p>
            <a:pPr marL="0" marR="0" lvl="0" indent="0" algn="ctr" defTabSz="957263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ООО «ТАНСИС»</a:t>
            </a:r>
          </a:p>
          <a:p>
            <a:pPr marL="0" marR="0" lvl="0" indent="0" algn="ctr" defTabSz="957263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www.tansis.com</a:t>
            </a:r>
          </a:p>
          <a:p>
            <a:pPr marL="0" marR="0" lvl="0" indent="0" algn="ctr" defTabSz="957263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Наши телефоны:</a:t>
            </a:r>
          </a:p>
          <a:p>
            <a:pPr eaLnBrk="1" hangingPunct="1">
              <a:lnSpc>
                <a:spcPct val="80000"/>
              </a:lnSpc>
              <a:buClrTx/>
              <a:buSzTx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+ 7 (495) </a:t>
            </a:r>
            <a:r>
              <a:rPr lang="ru-RU" altLang="ru-RU" sz="1200" dirty="0">
                <a:latin typeface="Verdana" panose="020B0604030504040204" pitchFamily="34" charset="0"/>
              </a:rPr>
              <a:t>755-35</a:t>
            </a:r>
            <a:r>
              <a:rPr lang="en-US" altLang="ru-RU" sz="1200" dirty="0">
                <a:latin typeface="Verdana" panose="020B0604030504040204" pitchFamily="34" charset="0"/>
              </a:rPr>
              <a:t>-</a:t>
            </a:r>
            <a:r>
              <a:rPr lang="ru-RU" altLang="ru-RU" sz="1200" dirty="0" smtClean="0">
                <a:latin typeface="Verdana" panose="020B0604030504040204" pitchFamily="34" charset="0"/>
              </a:rPr>
              <a:t>76</a:t>
            </a: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/>
            </a:r>
            <a:b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</a:b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   </a:t>
            </a:r>
            <a:r>
              <a:rPr kumimoji="0" lang="ru-RU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Все программные решения компании «ТАНСИС» реализованы на передовых технологиях компании IBM, одной из крупнейших IT-компаний мира.</a:t>
            </a:r>
          </a:p>
          <a:p>
            <a:pPr marL="0" marR="0" lvl="0" indent="0" algn="ctr" defTabSz="957263" rtl="0" eaLnBrk="1" fontAlgn="base" latinLnBrk="0" hangingPunct="1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Опыт работы компании на российском рынке – более 15 лет. </a:t>
            </a:r>
            <a:br>
              <a:rPr kumimoji="0" lang="ru-RU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</a:br>
            <a:endParaRPr kumimoji="0" lang="ru-RU" sz="1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10" name="Rectangle 4"/>
          <p:cNvSpPr txBox="1">
            <a:spLocks noChangeArrowheads="1"/>
          </p:cNvSpPr>
          <p:nvPr/>
        </p:nvSpPr>
        <p:spPr bwMode="auto">
          <a:xfrm>
            <a:off x="3288158" y="5075981"/>
            <a:ext cx="2867025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82" tIns="47891" rIns="95782" bIns="47891" anchor="b"/>
          <a:lstStyle>
            <a:lvl1pPr defTabSz="957263" eaLnBrk="0" hangingPunct="0">
              <a:defRPr sz="1900">
                <a:solidFill>
                  <a:schemeClr val="tx1"/>
                </a:solidFill>
                <a:latin typeface="Arial Unicode MS" pitchFamily="34" charset="-128"/>
              </a:defRPr>
            </a:lvl1pPr>
            <a:lvl2pPr marL="742950" indent="-285750" defTabSz="957263" eaLnBrk="0" hangingPunct="0">
              <a:defRPr sz="1900">
                <a:solidFill>
                  <a:schemeClr val="tx1"/>
                </a:solidFill>
                <a:latin typeface="Arial Unicode MS" pitchFamily="34" charset="-128"/>
              </a:defRPr>
            </a:lvl2pPr>
            <a:lvl3pPr marL="1143000" indent="-228600" defTabSz="957263" eaLnBrk="0" hangingPunct="0">
              <a:defRPr sz="1900">
                <a:solidFill>
                  <a:schemeClr val="tx1"/>
                </a:solidFill>
                <a:latin typeface="Arial Unicode MS" pitchFamily="34" charset="-128"/>
              </a:defRPr>
            </a:lvl3pPr>
            <a:lvl4pPr marL="1600200" indent="-228600" defTabSz="957263" eaLnBrk="0" hangingPunct="0">
              <a:defRPr sz="1900">
                <a:solidFill>
                  <a:schemeClr val="tx1"/>
                </a:solidFill>
                <a:latin typeface="Arial Unicode MS" pitchFamily="34" charset="-128"/>
              </a:defRPr>
            </a:lvl4pPr>
            <a:lvl5pPr marL="2057400" indent="-228600" defTabSz="957263" eaLnBrk="0" hangingPunct="0">
              <a:defRPr sz="1900">
                <a:solidFill>
                  <a:schemeClr val="tx1"/>
                </a:solidFill>
                <a:latin typeface="Arial Unicode MS" pitchFamily="34" charset="-128"/>
              </a:defRPr>
            </a:lvl5pPr>
            <a:lvl6pPr marL="25146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 Unicode MS" pitchFamily="34" charset="-128"/>
              </a:defRPr>
            </a:lvl6pPr>
            <a:lvl7pPr marL="29718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 Unicode MS" pitchFamily="34" charset="-128"/>
              </a:defRPr>
            </a:lvl7pPr>
            <a:lvl8pPr marL="34290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 Unicode MS" pitchFamily="34" charset="-128"/>
              </a:defRPr>
            </a:lvl8pPr>
            <a:lvl9pPr marL="38862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 Unicode MS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20000"/>
              </a:spcBef>
            </a:pPr>
            <a:endParaRPr lang="ru-RU" sz="1200" dirty="0">
              <a:latin typeface="Verdana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</a:pPr>
            <a:endParaRPr lang="ru-RU" sz="1200" dirty="0">
              <a:latin typeface="Verdana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</a:pPr>
            <a:endParaRPr lang="ru-RU" sz="1200" dirty="0">
              <a:latin typeface="Verdana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</a:pPr>
            <a:r>
              <a:rPr lang="ru-RU" sz="1400" b="1" dirty="0">
                <a:solidFill>
                  <a:srgbClr val="FF0000"/>
                </a:solidFill>
                <a:latin typeface="Verdana" pitchFamily="34" charset="0"/>
              </a:rPr>
              <a:t>Решения в области энергетики и энергосбережения</a:t>
            </a:r>
            <a:endParaRPr lang="ru-RU" sz="1200" dirty="0">
              <a:solidFill>
                <a:srgbClr val="FF0000"/>
              </a:solidFill>
              <a:latin typeface="Verdana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1200"/>
              </a:spcBef>
            </a:pPr>
            <a:r>
              <a:rPr lang="ru-RU" sz="1200" dirty="0">
                <a:latin typeface="Verdana" pitchFamily="34" charset="0"/>
              </a:rPr>
              <a:t>ООО «ЭНЕРГОПУТЬ»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</a:pPr>
            <a:r>
              <a:rPr lang="ru-RU" sz="1200" dirty="0">
                <a:latin typeface="Verdana" pitchFamily="34" charset="0"/>
              </a:rPr>
              <a:t>Наши телефоны: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</a:pPr>
            <a:r>
              <a:rPr lang="ru-RU" sz="1200" dirty="0">
                <a:latin typeface="Verdana" pitchFamily="34" charset="0"/>
              </a:rPr>
              <a:t>+ 7 </a:t>
            </a:r>
            <a:r>
              <a:rPr lang="ru-RU" sz="1200" dirty="0" smtClean="0">
                <a:latin typeface="Verdana" pitchFamily="34" charset="0"/>
              </a:rPr>
              <a:t>(</a:t>
            </a:r>
            <a:r>
              <a:rPr lang="en-US" sz="1200" dirty="0" smtClean="0">
                <a:latin typeface="Verdana" pitchFamily="34" charset="0"/>
              </a:rPr>
              <a:t>49</a:t>
            </a:r>
            <a:r>
              <a:rPr lang="ru-RU" sz="1200" dirty="0" smtClean="0">
                <a:latin typeface="Verdana" pitchFamily="34" charset="0"/>
              </a:rPr>
              <a:t>5</a:t>
            </a:r>
            <a:r>
              <a:rPr lang="ru-RU" sz="1200" dirty="0">
                <a:latin typeface="Verdana" pitchFamily="34" charset="0"/>
              </a:rPr>
              <a:t>) 7-678-679</a:t>
            </a:r>
            <a:br>
              <a:rPr lang="ru-RU" sz="1200" dirty="0">
                <a:latin typeface="Verdana" pitchFamily="34" charset="0"/>
              </a:rPr>
            </a:br>
            <a:r>
              <a:rPr lang="ru-RU" sz="1200" dirty="0">
                <a:latin typeface="Verdana" pitchFamily="34" charset="0"/>
              </a:rPr>
              <a:t>+ 7 (499) 748-11-89</a:t>
            </a:r>
            <a:endParaRPr lang="en-US" sz="1200" dirty="0">
              <a:latin typeface="Verdana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600"/>
              </a:spcBef>
            </a:pPr>
            <a:r>
              <a:rPr lang="ru-RU" sz="1200" dirty="0">
                <a:latin typeface="Verdana" pitchFamily="34" charset="0"/>
              </a:rPr>
              <a:t>   </a:t>
            </a:r>
            <a:r>
              <a:rPr lang="ru-RU" sz="1000" dirty="0">
                <a:latin typeface="Verdana" pitchFamily="34" charset="0"/>
              </a:rPr>
              <a:t>Свидетельства СРО в области проектирования и строительства.</a:t>
            </a:r>
          </a:p>
          <a:p>
            <a:pPr algn="ctr" eaLnBrk="1" hangingPunct="1">
              <a:lnSpc>
                <a:spcPct val="80000"/>
              </a:lnSpc>
              <a:spcBef>
                <a:spcPts val="600"/>
              </a:spcBef>
            </a:pPr>
            <a:r>
              <a:rPr lang="ru-RU" sz="1000" dirty="0">
                <a:latin typeface="Verdana" pitchFamily="34" charset="0"/>
              </a:rPr>
              <a:t>Опыт реализации проектов в области энергосбережения по государственным контрактам для Департаментов и Префектур города Москвы, а также в Республике Коми. </a:t>
            </a:r>
            <a:br>
              <a:rPr lang="ru-RU" sz="1000" dirty="0">
                <a:latin typeface="Verdana" pitchFamily="34" charset="0"/>
              </a:rPr>
            </a:br>
            <a:endParaRPr lang="ru-RU" sz="1000" dirty="0">
              <a:latin typeface="Verdana" pitchFamily="34" charset="0"/>
            </a:endParaRPr>
          </a:p>
        </p:txBody>
      </p:sp>
      <p:sp>
        <p:nvSpPr>
          <p:cNvPr id="11" name="Rectangle 4"/>
          <p:cNvSpPr txBox="1">
            <a:spLocks noChangeArrowheads="1"/>
          </p:cNvSpPr>
          <p:nvPr/>
        </p:nvSpPr>
        <p:spPr bwMode="auto">
          <a:xfrm>
            <a:off x="6408464" y="4648190"/>
            <a:ext cx="286702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82" tIns="47891" rIns="95782" bIns="47891" anchor="b"/>
          <a:lstStyle>
            <a:lvl1pPr defTabSz="957263" eaLnBrk="0" hangingPunct="0">
              <a:defRPr sz="1900">
                <a:solidFill>
                  <a:schemeClr val="tx1"/>
                </a:solidFill>
                <a:latin typeface="Arial Unicode MS" pitchFamily="34" charset="-128"/>
              </a:defRPr>
            </a:lvl1pPr>
            <a:lvl2pPr marL="742950" indent="-285750" defTabSz="957263" eaLnBrk="0" hangingPunct="0">
              <a:defRPr sz="1900">
                <a:solidFill>
                  <a:schemeClr val="tx1"/>
                </a:solidFill>
                <a:latin typeface="Arial Unicode MS" pitchFamily="34" charset="-128"/>
              </a:defRPr>
            </a:lvl2pPr>
            <a:lvl3pPr marL="1143000" indent="-228600" defTabSz="957263" eaLnBrk="0" hangingPunct="0">
              <a:defRPr sz="1900">
                <a:solidFill>
                  <a:schemeClr val="tx1"/>
                </a:solidFill>
                <a:latin typeface="Arial Unicode MS" pitchFamily="34" charset="-128"/>
              </a:defRPr>
            </a:lvl3pPr>
            <a:lvl4pPr marL="1600200" indent="-228600" defTabSz="957263" eaLnBrk="0" hangingPunct="0">
              <a:defRPr sz="1900">
                <a:solidFill>
                  <a:schemeClr val="tx1"/>
                </a:solidFill>
                <a:latin typeface="Arial Unicode MS" pitchFamily="34" charset="-128"/>
              </a:defRPr>
            </a:lvl4pPr>
            <a:lvl5pPr marL="2057400" indent="-228600" defTabSz="957263" eaLnBrk="0" hangingPunct="0">
              <a:defRPr sz="1900">
                <a:solidFill>
                  <a:schemeClr val="tx1"/>
                </a:solidFill>
                <a:latin typeface="Arial Unicode MS" pitchFamily="34" charset="-128"/>
              </a:defRPr>
            </a:lvl5pPr>
            <a:lvl6pPr marL="25146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 Unicode MS" pitchFamily="34" charset="-128"/>
              </a:defRPr>
            </a:lvl6pPr>
            <a:lvl7pPr marL="29718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 Unicode MS" pitchFamily="34" charset="-128"/>
              </a:defRPr>
            </a:lvl7pPr>
            <a:lvl8pPr marL="34290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 Unicode MS" pitchFamily="34" charset="-128"/>
              </a:defRPr>
            </a:lvl8pPr>
            <a:lvl9pPr marL="38862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 Unicode MS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20000"/>
              </a:spcBef>
            </a:pPr>
            <a:endParaRPr lang="ru-RU" sz="1200" dirty="0">
              <a:latin typeface="Verdana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</a:pPr>
            <a:endParaRPr lang="ru-RU" sz="1200" dirty="0">
              <a:latin typeface="Verdana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</a:pPr>
            <a:endParaRPr lang="ru-RU" sz="1200" dirty="0">
              <a:latin typeface="Verdana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</a:pPr>
            <a:r>
              <a:rPr lang="ru-RU" sz="1400" b="1" dirty="0">
                <a:solidFill>
                  <a:srgbClr val="00B050"/>
                </a:solidFill>
                <a:latin typeface="Verdana" pitchFamily="34" charset="0"/>
              </a:rPr>
              <a:t>Сервисные  решения </a:t>
            </a:r>
            <a:br>
              <a:rPr lang="ru-RU" sz="1400" b="1" dirty="0">
                <a:solidFill>
                  <a:srgbClr val="00B050"/>
                </a:solidFill>
                <a:latin typeface="Verdana" pitchFamily="34" charset="0"/>
              </a:rPr>
            </a:br>
            <a:r>
              <a:rPr lang="ru-RU" sz="1400" b="1" dirty="0">
                <a:solidFill>
                  <a:srgbClr val="00B050"/>
                </a:solidFill>
                <a:latin typeface="Verdana" pitchFamily="34" charset="0"/>
              </a:rPr>
              <a:t>по энергосбережению </a:t>
            </a:r>
            <a:br>
              <a:rPr lang="ru-RU" sz="1400" b="1" dirty="0">
                <a:solidFill>
                  <a:srgbClr val="00B050"/>
                </a:solidFill>
                <a:latin typeface="Verdana" pitchFamily="34" charset="0"/>
              </a:rPr>
            </a:br>
            <a:r>
              <a:rPr lang="ru-RU" sz="1400" b="1" dirty="0">
                <a:solidFill>
                  <a:srgbClr val="00B050"/>
                </a:solidFill>
                <a:latin typeface="Verdana" pitchFamily="34" charset="0"/>
              </a:rPr>
              <a:t>и экологии</a:t>
            </a:r>
            <a:endParaRPr lang="ru-RU" sz="1200" dirty="0">
              <a:solidFill>
                <a:srgbClr val="00B050"/>
              </a:solidFill>
              <a:latin typeface="Verdana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1200"/>
              </a:spcBef>
            </a:pPr>
            <a:r>
              <a:rPr lang="ru-RU" sz="1200" dirty="0">
                <a:latin typeface="Verdana" pitchFamily="34" charset="0"/>
              </a:rPr>
              <a:t>ООО «ЭКОЭНЕРГОСЕРВИС»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</a:pPr>
            <a:r>
              <a:rPr lang="ru-RU" sz="1200" dirty="0">
                <a:latin typeface="Verdana" pitchFamily="34" charset="0"/>
              </a:rPr>
              <a:t>Наши телефоны</a:t>
            </a:r>
            <a:r>
              <a:rPr lang="ru-RU" sz="1200" dirty="0" smtClean="0">
                <a:latin typeface="Verdana" pitchFamily="34" charset="0"/>
              </a:rPr>
              <a:t>:</a:t>
            </a:r>
            <a:r>
              <a:rPr lang="ru-RU" sz="1200" dirty="0">
                <a:latin typeface="Verdana" pitchFamily="34" charset="0"/>
              </a:rPr>
              <a:t/>
            </a:r>
            <a:br>
              <a:rPr lang="ru-RU" sz="1200" dirty="0">
                <a:latin typeface="Verdana" pitchFamily="34" charset="0"/>
              </a:rPr>
            </a:br>
            <a:r>
              <a:rPr lang="ru-RU" sz="1200" dirty="0">
                <a:latin typeface="Verdana" pitchFamily="34" charset="0"/>
              </a:rPr>
              <a:t>+ 7 (499) </a:t>
            </a:r>
            <a:r>
              <a:rPr lang="ru-RU" sz="1200" dirty="0" smtClean="0">
                <a:latin typeface="Verdana" pitchFamily="34" charset="0"/>
              </a:rPr>
              <a:t>748-11-</a:t>
            </a:r>
            <a:r>
              <a:rPr lang="en-US" sz="1200" dirty="0" smtClean="0">
                <a:latin typeface="Verdana" pitchFamily="34" charset="0"/>
              </a:rPr>
              <a:t>8</a:t>
            </a:r>
            <a:r>
              <a:rPr lang="ru-RU" sz="1200" dirty="0" smtClean="0">
                <a:latin typeface="Verdana" pitchFamily="34" charset="0"/>
              </a:rPr>
              <a:t>9</a:t>
            </a:r>
            <a:endParaRPr lang="en-US" sz="1200" dirty="0">
              <a:latin typeface="Verdana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ts val="600"/>
              </a:spcBef>
            </a:pPr>
            <a:r>
              <a:rPr lang="ru-RU" sz="1200" dirty="0">
                <a:latin typeface="Verdana" pitchFamily="34" charset="0"/>
              </a:rPr>
              <a:t>   </a:t>
            </a:r>
            <a:r>
              <a:rPr lang="ru-RU" sz="1000" dirty="0">
                <a:latin typeface="Verdana" pitchFamily="34" charset="0"/>
              </a:rPr>
              <a:t>Свидетельства СРО в области энергоаудита.</a:t>
            </a:r>
          </a:p>
          <a:p>
            <a:pPr algn="ctr" eaLnBrk="1" hangingPunct="1">
              <a:lnSpc>
                <a:spcPct val="80000"/>
              </a:lnSpc>
              <a:spcBef>
                <a:spcPts val="600"/>
              </a:spcBef>
            </a:pPr>
            <a:r>
              <a:rPr lang="ru-RU" sz="1000" dirty="0">
                <a:latin typeface="Verdana" pitchFamily="34" charset="0"/>
              </a:rPr>
              <a:t>Опыт работы по государственным контрактам в области энергосбережения более 5 лет  </a:t>
            </a:r>
            <a:br>
              <a:rPr lang="ru-RU" sz="1000" dirty="0">
                <a:latin typeface="Verdana" pitchFamily="34" charset="0"/>
              </a:rPr>
            </a:br>
            <a:endParaRPr lang="ru-RU" sz="1000" dirty="0">
              <a:latin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MS Gothic"/>
        <a:cs typeface=""/>
      </a:majorFont>
      <a:minorFont>
        <a:latin typeface="Arial"/>
        <a:ea typeface="MS Gothic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ea typeface="MS Gothic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ea typeface="MS Gothic" charset="-128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MS Gothic"/>
        <a:cs typeface=""/>
      </a:majorFont>
      <a:minorFont>
        <a:latin typeface="Arial"/>
        <a:ea typeface="MS Gothic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ea typeface="MS Gothic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ea typeface="MS Gothic" charset="-128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1352</TotalTime>
  <Words>313</Words>
  <Application>Microsoft Office PowerPoint</Application>
  <PresentationFormat>Произвольный</PresentationFormat>
  <Paragraphs>83</Paragraphs>
  <Slides>9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9</vt:i4>
      </vt:variant>
    </vt:vector>
  </HeadingPairs>
  <TitlesOfParts>
    <vt:vector size="20" baseType="lpstr">
      <vt:lpstr>MS Gothic</vt:lpstr>
      <vt:lpstr>Arial</vt:lpstr>
      <vt:lpstr>Calibri</vt:lpstr>
      <vt:lpstr>Symbol</vt:lpstr>
      <vt:lpstr>Tahoma</vt:lpstr>
      <vt:lpstr>Times New Roman</vt:lpstr>
      <vt:lpstr>Verdana</vt:lpstr>
      <vt:lpstr>Wingdings</vt:lpstr>
      <vt:lpstr>Тема Office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Широкий охват динамики событий:  от оперативного реагирования к нетривиальному анализу, глубокому мониторингу и долгосрочному прогнозу.</vt:lpstr>
      <vt:lpstr>Тривиальные и нетривиальные задачи:  системный подход к автоматизации управленческих решений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AVK</dc:creator>
  <cp:lastModifiedBy>reserv</cp:lastModifiedBy>
  <cp:revision>62</cp:revision>
  <cp:lastPrinted>1601-01-01T00:00:00Z</cp:lastPrinted>
  <dcterms:created xsi:type="dcterms:W3CDTF">2016-08-19T09:51:09Z</dcterms:created>
  <dcterms:modified xsi:type="dcterms:W3CDTF">2017-08-25T13:55:58Z</dcterms:modified>
</cp:coreProperties>
</file>